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69"/>
  </p:notesMasterIdLst>
  <p:handoutMasterIdLst>
    <p:handoutMasterId r:id="rId70"/>
  </p:handoutMasterIdLst>
  <p:sldIdLst>
    <p:sldId id="2333" r:id="rId2"/>
    <p:sldId id="2101" r:id="rId3"/>
    <p:sldId id="2334" r:id="rId4"/>
    <p:sldId id="2345" r:id="rId5"/>
    <p:sldId id="2341" r:id="rId6"/>
    <p:sldId id="2369" r:id="rId7"/>
    <p:sldId id="2613" r:id="rId8"/>
    <p:sldId id="2614" r:id="rId9"/>
    <p:sldId id="2615" r:id="rId10"/>
    <p:sldId id="2616" r:id="rId11"/>
    <p:sldId id="2617" r:id="rId12"/>
    <p:sldId id="2618" r:id="rId13"/>
    <p:sldId id="2619" r:id="rId14"/>
    <p:sldId id="2620" r:id="rId15"/>
    <p:sldId id="2585" r:id="rId16"/>
    <p:sldId id="2586" r:id="rId17"/>
    <p:sldId id="2587" r:id="rId18"/>
    <p:sldId id="2625" r:id="rId19"/>
    <p:sldId id="2626" r:id="rId20"/>
    <p:sldId id="2627" r:id="rId21"/>
    <p:sldId id="2628" r:id="rId22"/>
    <p:sldId id="2629" r:id="rId23"/>
    <p:sldId id="2630" r:id="rId24"/>
    <p:sldId id="2631" r:id="rId25"/>
    <p:sldId id="2632" r:id="rId26"/>
    <p:sldId id="2633" r:id="rId27"/>
    <p:sldId id="2634" r:id="rId28"/>
    <p:sldId id="2635" r:id="rId29"/>
    <p:sldId id="2636" r:id="rId30"/>
    <p:sldId id="2621" r:id="rId31"/>
    <p:sldId id="2622" r:id="rId32"/>
    <p:sldId id="2623" r:id="rId33"/>
    <p:sldId id="2643" r:id="rId34"/>
    <p:sldId id="2644" r:id="rId35"/>
    <p:sldId id="2638" r:id="rId36"/>
    <p:sldId id="2649" r:id="rId37"/>
    <p:sldId id="2650" r:id="rId38"/>
    <p:sldId id="2651" r:id="rId39"/>
    <p:sldId id="2652" r:id="rId40"/>
    <p:sldId id="2653" r:id="rId41"/>
    <p:sldId id="2654" r:id="rId42"/>
    <p:sldId id="2655" r:id="rId43"/>
    <p:sldId id="2656" r:id="rId44"/>
    <p:sldId id="2639" r:id="rId45"/>
    <p:sldId id="2640" r:id="rId46"/>
    <p:sldId id="2641" r:id="rId47"/>
    <p:sldId id="2657" r:id="rId48"/>
    <p:sldId id="2658" r:id="rId49"/>
    <p:sldId id="2659" r:id="rId50"/>
    <p:sldId id="2660" r:id="rId51"/>
    <p:sldId id="2661" r:id="rId52"/>
    <p:sldId id="2662" r:id="rId53"/>
    <p:sldId id="2663" r:id="rId54"/>
    <p:sldId id="2664" r:id="rId55"/>
    <p:sldId id="2665" r:id="rId56"/>
    <p:sldId id="2666" r:id="rId57"/>
    <p:sldId id="2667" r:id="rId58"/>
    <p:sldId id="2668" r:id="rId59"/>
    <p:sldId id="2669" r:id="rId60"/>
    <p:sldId id="2670" r:id="rId61"/>
    <p:sldId id="2671" r:id="rId62"/>
    <p:sldId id="2672" r:id="rId63"/>
    <p:sldId id="2673" r:id="rId64"/>
    <p:sldId id="2674" r:id="rId65"/>
    <p:sldId id="2645" r:id="rId66"/>
    <p:sldId id="2646" r:id="rId67"/>
    <p:sldId id="2647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9" userDrawn="1">
          <p15:clr>
            <a:srgbClr val="A4A3A4"/>
          </p15:clr>
        </p15:guide>
        <p15:guide id="2" pos="3250" userDrawn="1">
          <p15:clr>
            <a:srgbClr val="A4A3A4"/>
          </p15:clr>
        </p15:guide>
        <p15:guide id="3" pos="3999" userDrawn="1">
          <p15:clr>
            <a:srgbClr val="A4A3A4"/>
          </p15:clr>
        </p15:guide>
        <p15:guide id="5" orient="horz" pos="2500" userDrawn="1">
          <p15:clr>
            <a:srgbClr val="A4A3A4"/>
          </p15:clr>
        </p15:guide>
        <p15:guide id="6" pos="982" userDrawn="1">
          <p15:clr>
            <a:srgbClr val="A4A3A4"/>
          </p15:clr>
        </p15:guide>
        <p15:guide id="7" orient="horz" pos="3748" userDrawn="1">
          <p15:clr>
            <a:srgbClr val="A4A3A4"/>
          </p15:clr>
        </p15:guide>
        <p15:guide id="8" orient="horz" pos="482" userDrawn="1">
          <p15:clr>
            <a:srgbClr val="A4A3A4"/>
          </p15:clr>
        </p15:guide>
        <p15:guide id="9" pos="7197" userDrawn="1">
          <p15:clr>
            <a:srgbClr val="A4A3A4"/>
          </p15:clr>
        </p15:guide>
        <p15:guide id="10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50000" autoAdjust="0"/>
  </p:normalViewPr>
  <p:slideViewPr>
    <p:cSldViewPr snapToGrid="0" showGuides="1">
      <p:cViewPr varScale="1">
        <p:scale>
          <a:sx n="165" d="100"/>
          <a:sy n="165" d="100"/>
        </p:scale>
        <p:origin x="144" y="192"/>
      </p:cViewPr>
      <p:guideLst>
        <p:guide orient="horz" pos="3929"/>
        <p:guide pos="3250"/>
        <p:guide pos="3999"/>
        <p:guide orient="horz" pos="2500"/>
        <p:guide pos="982"/>
        <p:guide orient="horz" pos="3748"/>
        <p:guide orient="horz" pos="482"/>
        <p:guide pos="7197"/>
        <p:guide pos="7174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id="{12D54CD0-D251-442B-89E6-AE3B9602A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36">
            <a:extLst>
              <a:ext uri="{FF2B5EF4-FFF2-40B4-BE49-F238E27FC236}">
                <a16:creationId xmlns:a16="http://schemas.microsoft.com/office/drawing/2014/main" id="{06254993-0E3E-4DD1-B5D1-E7E9E2205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 순서 안내 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3A06B168-836F-4E64-80CE-16BDB7CE93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8" name="텍스트 개체 틀 34">
            <a:extLst>
              <a:ext uri="{FF2B5EF4-FFF2-40B4-BE49-F238E27FC236}">
                <a16:creationId xmlns:a16="http://schemas.microsoft.com/office/drawing/2014/main" id="{7E4D1FAF-1A2D-466E-9891-8D941F5FB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457200" indent="-457200">
              <a:lnSpc>
                <a:spcPct val="120000"/>
              </a:lnSpc>
              <a:buClr>
                <a:srgbClr val="4BB0A0"/>
              </a:buClr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20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89439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  <p:sldLayoutId id="2147483686" r:id="rId7"/>
    <p:sldLayoutId id="2147483692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772532" cy="3591827"/>
          </a:xfrm>
        </p:spPr>
        <p:txBody>
          <a:bodyPr/>
          <a:lstStyle/>
          <a:p>
            <a:r>
              <a:rPr lang="ko-KR" altLang="en-US" sz="4400" dirty="0"/>
              <a:t>혼자 공부하는 </a:t>
            </a:r>
            <a:r>
              <a:rPr lang="en-US" altLang="ko-KR" sz="4400" dirty="0"/>
              <a:t>R </a:t>
            </a:r>
            <a:r>
              <a:rPr lang="ko-KR" altLang="en-US" sz="4400" dirty="0"/>
              <a:t>데이터 분석</a:t>
            </a:r>
            <a:endParaRPr lang="ko-Kore-KR" sz="4400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866451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07 </a:t>
            </a:r>
            <a:r>
              <a:rPr lang="ko-KR" altLang="en-US" dirty="0"/>
              <a:t>프로젝트로 실력 다지기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56870-B1F1-442D-B95C-C6CC3DE1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00" y="1037947"/>
            <a:ext cx="2652748" cy="3620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en-US" altLang="ko-KR" dirty="0" err="1"/>
              <a:t>freq</a:t>
            </a:r>
            <a:r>
              <a:rPr lang="en-US" altLang="ko-KR" dirty="0"/>
              <a:t>( ) </a:t>
            </a:r>
            <a:r>
              <a:rPr lang="ko-KR" altLang="en-US" dirty="0"/>
              <a:t>함수로 데이터 분포를 확인할 수 있는 빈도분석 실시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city </a:t>
            </a:r>
            <a:r>
              <a:rPr lang="ko-KR" altLang="en-US" dirty="0"/>
              <a:t>컬럼을 빈도분석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descr</a:t>
            </a:r>
            <a:r>
              <a:rPr lang="en-US" altLang="ko-KR" dirty="0"/>
              <a:t> </a:t>
            </a:r>
            <a:r>
              <a:rPr lang="ko-KR" altLang="en-US" dirty="0"/>
              <a:t>패키지를 로드하고 </a:t>
            </a:r>
            <a:r>
              <a:rPr lang="en-US" altLang="ko-KR" dirty="0" err="1"/>
              <a:t>freq</a:t>
            </a:r>
            <a:r>
              <a:rPr lang="en-US" altLang="ko-KR" dirty="0"/>
              <a:t>( ) </a:t>
            </a:r>
            <a:r>
              <a:rPr lang="ko-KR" altLang="en-US" dirty="0"/>
              <a:t>함수로 </a:t>
            </a:r>
            <a:r>
              <a:rPr lang="en-US" altLang="ko-KR" dirty="0"/>
              <a:t>city </a:t>
            </a:r>
            <a:r>
              <a:rPr lang="ko-KR" altLang="en-US" dirty="0"/>
              <a:t>변수의 빈도와 분포율을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743879"/>
              </p:ext>
            </p:extLst>
          </p:nvPr>
        </p:nvGraphicFramePr>
        <p:xfrm>
          <a:off x="1724480" y="2038350"/>
          <a:ext cx="516017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017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en-US" altLang="ko-KR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함수로 시도별 휴양림 빈도분석하기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freq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forest_example_data$city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plot = T, main = 'city')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EB7218E-4717-4A43-8248-4224DBE27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49" y="2937183"/>
            <a:ext cx="3473745" cy="31927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915349F-31A4-4924-BD81-9EB434762DC9}"/>
              </a:ext>
            </a:extLst>
          </p:cNvPr>
          <p:cNvSpPr/>
          <p:nvPr/>
        </p:nvSpPr>
        <p:spPr>
          <a:xfrm>
            <a:off x="7132993" y="2313441"/>
            <a:ext cx="304802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DDA8AB-0DF3-4FBB-8D91-4EC514B6B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600" y="2083034"/>
            <a:ext cx="2405324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/>
              <a:t>table ( ) </a:t>
            </a:r>
            <a:r>
              <a:rPr lang="ko-KR" altLang="en-US" dirty="0"/>
              <a:t>함수로 빈도를 도출한 후 </a:t>
            </a:r>
            <a:r>
              <a:rPr lang="en-US" altLang="ko-KR" dirty="0" err="1"/>
              <a:t>barplot</a:t>
            </a:r>
            <a:r>
              <a:rPr lang="en-US" altLang="ko-KR" dirty="0"/>
              <a:t> ( ) </a:t>
            </a:r>
            <a:r>
              <a:rPr lang="ko-KR" altLang="en-US" dirty="0"/>
              <a:t>함수로 막대 그래프를 구현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앞의 </a:t>
            </a:r>
            <a:r>
              <a:rPr lang="en-US" altLang="ko-KR" dirty="0" err="1"/>
              <a:t>freq</a:t>
            </a:r>
            <a:r>
              <a:rPr lang="en-US" altLang="ko-KR" dirty="0"/>
              <a:t> ( ) </a:t>
            </a:r>
            <a:r>
              <a:rPr lang="ko-KR" altLang="en-US" dirty="0"/>
              <a:t>함수 결과와 어떻게 다른지 비교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86784"/>
              </p:ext>
            </p:extLst>
          </p:nvPr>
        </p:nvGraphicFramePr>
        <p:xfrm>
          <a:off x="1674672" y="1778628"/>
          <a:ext cx="43211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1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table()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함수로 시도별 휴양림 빈도분석하기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city_table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table(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forest_example_data$city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city_table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city_table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915349F-31A4-4924-BD81-9EB434762DC9}"/>
              </a:ext>
            </a:extLst>
          </p:cNvPr>
          <p:cNvSpPr/>
          <p:nvPr/>
        </p:nvSpPr>
        <p:spPr>
          <a:xfrm>
            <a:off x="1764741" y="3124200"/>
            <a:ext cx="304802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605DA3-0D39-4C7D-84E2-5CA34C3EF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97" y="3092393"/>
            <a:ext cx="7429500" cy="21812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D2AAE4-3227-4354-981D-148DC8F8CEA0}"/>
              </a:ext>
            </a:extLst>
          </p:cNvPr>
          <p:cNvSpPr txBox="1"/>
          <p:nvPr/>
        </p:nvSpPr>
        <p:spPr>
          <a:xfrm>
            <a:off x="2324497" y="5472861"/>
            <a:ext cx="6108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freq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( 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함수와 마찬가지로 데이터가 가나다 순으로 정렬되어 있어 어느 지역에 휴양림이 많은지는 한눈에 파악하기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75932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/>
              <a:t>count( ) </a:t>
            </a:r>
            <a:r>
              <a:rPr lang="ko-KR" altLang="en-US" dirty="0"/>
              <a:t>함수로 시도별 휴양림 개수를 구한 후에 </a:t>
            </a:r>
            <a:r>
              <a:rPr lang="en-US" altLang="ko-KR" dirty="0"/>
              <a:t>arrange( ) </a:t>
            </a:r>
            <a:r>
              <a:rPr lang="ko-KR" altLang="en-US" dirty="0"/>
              <a:t>함수로 내림차순으로 정렬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27845"/>
              </p:ext>
            </p:extLst>
          </p:nvPr>
        </p:nvGraphicFramePr>
        <p:xfrm>
          <a:off x="1558924" y="1226385"/>
          <a:ext cx="589517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517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count()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함수로 시도별 휴양림 빈도분석하고 내림차순 정렬하기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dplyr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city) %&gt;% arrange(desc(n))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915349F-31A4-4924-BD81-9EB434762DC9}"/>
              </a:ext>
            </a:extLst>
          </p:cNvPr>
          <p:cNvSpPr/>
          <p:nvPr/>
        </p:nvSpPr>
        <p:spPr>
          <a:xfrm>
            <a:off x="1810191" y="2303305"/>
            <a:ext cx="304802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F423D-6C6A-4DAE-BB05-4FDCF0200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09" y="2279932"/>
            <a:ext cx="1845432" cy="40433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9DB4F2-23C2-44E9-BBB7-0B4B3EEC9F1D}"/>
              </a:ext>
            </a:extLst>
          </p:cNvPr>
          <p:cNvSpPr txBox="1"/>
          <p:nvPr/>
        </p:nvSpPr>
        <p:spPr>
          <a:xfrm>
            <a:off x="4417008" y="2414299"/>
            <a:ext cx="3421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13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행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열의 데이터 프레임이 반환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9857A-FE90-4F71-A0D0-2AC4228B61F3}"/>
              </a:ext>
            </a:extLst>
          </p:cNvPr>
          <p:cNvSpPr txBox="1"/>
          <p:nvPr/>
        </p:nvSpPr>
        <p:spPr>
          <a:xfrm>
            <a:off x="4360906" y="3109455"/>
            <a:ext cx="5424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◀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휴양림이 많은 지역 순으로 내림차순 정렬되어 가장 많은 지역은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경기도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두 번째는 충청북도임을 쉽게 확인</a:t>
            </a:r>
          </a:p>
        </p:txBody>
      </p:sp>
    </p:spTree>
    <p:extLst>
      <p:ext uri="{BB962C8B-B14F-4D97-AF65-F5344CB8AC3E}">
        <p14:creationId xmlns:p14="http://schemas.microsoft.com/office/powerpoint/2010/main" val="283824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 err="1"/>
              <a:t>city_new</a:t>
            </a:r>
            <a:r>
              <a:rPr lang="en-US" altLang="ko-KR" dirty="0"/>
              <a:t> </a:t>
            </a:r>
            <a:r>
              <a:rPr lang="ko-KR" altLang="en-US" dirty="0"/>
              <a:t>컬럼으로 시도별 분포를 확인</a:t>
            </a:r>
            <a:br>
              <a:rPr lang="en-US" altLang="ko-KR" dirty="0"/>
            </a:br>
            <a:r>
              <a:rPr lang="en-US" altLang="ko-KR" dirty="0"/>
              <a:t>- count ( ) </a:t>
            </a:r>
            <a:r>
              <a:rPr lang="ko-KR" altLang="en-US" dirty="0"/>
              <a:t>함수와 </a:t>
            </a:r>
            <a:r>
              <a:rPr lang="en-US" altLang="ko-KR" dirty="0"/>
              <a:t>arrange(desc( )) </a:t>
            </a:r>
            <a:r>
              <a:rPr lang="ko-KR" altLang="en-US" dirty="0"/>
              <a:t>함수를 사용하여 빈도를 확인하고 내림차순으로 정렬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795363"/>
              </p:ext>
            </p:extLst>
          </p:nvPr>
        </p:nvGraphicFramePr>
        <p:xfrm>
          <a:off x="1749425" y="1764865"/>
          <a:ext cx="553122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122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소재지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시도명 컬럼으로 시도별 분포 확인하기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city_new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%&gt;% arrange(desc(n))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915349F-31A4-4924-BD81-9EB434762DC9}"/>
              </a:ext>
            </a:extLst>
          </p:cNvPr>
          <p:cNvSpPr/>
          <p:nvPr/>
        </p:nvSpPr>
        <p:spPr>
          <a:xfrm>
            <a:off x="7471630" y="1871545"/>
            <a:ext cx="304802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1D3A4-C3FF-4850-A5DD-1147FE4A8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812" y="1655563"/>
            <a:ext cx="2058985" cy="499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8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제공기관 지역 변수인 </a:t>
            </a:r>
            <a:r>
              <a:rPr lang="en-US" altLang="ko-KR" dirty="0"/>
              <a:t>codename </a:t>
            </a:r>
            <a:r>
              <a:rPr lang="ko-KR" altLang="en-US" dirty="0"/>
              <a:t>컬럼으로 시도별 분포를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68859"/>
              </p:ext>
            </p:extLst>
          </p:nvPr>
        </p:nvGraphicFramePr>
        <p:xfrm>
          <a:off x="1558925" y="1505785"/>
          <a:ext cx="560580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580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제공기관명 컬럼으로 시도별 분포 확인하기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count(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codename) %&gt;% arrange(desc(n))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915349F-31A4-4924-BD81-9EB434762DC9}"/>
              </a:ext>
            </a:extLst>
          </p:cNvPr>
          <p:cNvSpPr/>
          <p:nvPr/>
        </p:nvSpPr>
        <p:spPr>
          <a:xfrm>
            <a:off x="7438663" y="1600890"/>
            <a:ext cx="304802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5C6A-0CCD-4767-9419-66B0B6A54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228" y="1444237"/>
            <a:ext cx="2297825" cy="43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분석 단계로 정리하는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주제 선정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국내 휴양림이 어느 지역에 가장 많을까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?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수집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공공데이터포털에서 전국 휴양림 표준 데이터를 다운로드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엑셀로 불필요한 행과 열을 제거하고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분석할 변수를 정의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.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지역별 분포를 비교하기 위해 지역 데이터를 갖고 있는 변수를 빈도분석</a:t>
            </a:r>
            <a:b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빈도를 막대 그래프로 시각화하여 지역별 휴양림 분포를 시각적으로 확인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결론 도출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경기도에 가장 많음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1293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101885"/>
              </p:ext>
            </p:extLst>
          </p:nvPr>
        </p:nvGraphicFramePr>
        <p:xfrm>
          <a:off x="1524000" y="1336383"/>
          <a:ext cx="80010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32217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6268783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descr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빈도 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table()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표 형태로 데이터 빈도를 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count()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dplyr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빈도 구하기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arrange(desc())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dplyr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지정한 열을 기준으로 내림차순 정렬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14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다음 함수 중에 빈도를 구할 수 있는 함수가 아닌 것은</a:t>
            </a:r>
            <a:r>
              <a:rPr lang="en-US" altLang="ko-KR" sz="1600" dirty="0"/>
              <a:t>?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count(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 err="1"/>
              <a:t>freq</a:t>
            </a:r>
            <a:r>
              <a:rPr lang="en-US" altLang="ko-KR" dirty="0"/>
              <a:t>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table(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 err="1"/>
              <a:t>ncol</a:t>
            </a:r>
            <a:r>
              <a:rPr lang="en-US" altLang="ko-KR" dirty="0"/>
              <a:t>( 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앞에서 실습한 </a:t>
            </a:r>
            <a:r>
              <a:rPr lang="en-US" altLang="ko-KR" sz="1600" dirty="0" err="1"/>
              <a:t>forest_example_data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세트의 휴양림 구분 컬럼의 빈도와 비율을 확인하는 코드를 작성하여 실행 결과처럼 출력하기</a:t>
            </a:r>
            <a:endParaRPr lang="en-US" altLang="ko-KR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DD0CDF5-EACE-4B31-8CBE-620D489E5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14349"/>
              </p:ext>
            </p:extLst>
          </p:nvPr>
        </p:nvGraphicFramePr>
        <p:xfrm>
          <a:off x="1379518" y="4095895"/>
          <a:ext cx="576206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06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forest_example_data$gubun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                                                   ) 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BD5479E-2882-407B-ACCC-F62662581B7F}"/>
              </a:ext>
            </a:extLst>
          </p:cNvPr>
          <p:cNvSpPr/>
          <p:nvPr/>
        </p:nvSpPr>
        <p:spPr>
          <a:xfrm>
            <a:off x="1598900" y="4134780"/>
            <a:ext cx="12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5530C-00C7-4F1B-9215-CD58BA33F645}"/>
              </a:ext>
            </a:extLst>
          </p:cNvPr>
          <p:cNvSpPr/>
          <p:nvPr/>
        </p:nvSpPr>
        <p:spPr>
          <a:xfrm>
            <a:off x="1598900" y="4385769"/>
            <a:ext cx="104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B99D21-E9F0-4A12-A147-610160674ECA}"/>
              </a:ext>
            </a:extLst>
          </p:cNvPr>
          <p:cNvSpPr/>
          <p:nvPr/>
        </p:nvSpPr>
        <p:spPr>
          <a:xfrm>
            <a:off x="5154900" y="4388007"/>
            <a:ext cx="180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751C64-8C46-42F9-9C7B-1539A25AD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68" y="3989541"/>
            <a:ext cx="4560479" cy="226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95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sz="1600" dirty="0"/>
              <a:t>휴양림 구분 컬럼의 빈도를 오름차순으로 정렬하는 코드를 작성하여 실행 결과처럼 출력</a:t>
            </a:r>
            <a:endParaRPr lang="en-US" altLang="ko-KR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DD0CDF5-EACE-4B31-8CBE-620D489E5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266570"/>
              </p:ext>
            </p:extLst>
          </p:nvPr>
        </p:nvGraphicFramePr>
        <p:xfrm>
          <a:off x="1373730" y="2048904"/>
          <a:ext cx="585787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8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library(                                  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 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gubun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DBD5479E-2882-407B-ACCC-F62662581B7F}"/>
              </a:ext>
            </a:extLst>
          </p:cNvPr>
          <p:cNvSpPr/>
          <p:nvPr/>
        </p:nvSpPr>
        <p:spPr>
          <a:xfrm>
            <a:off x="2172313" y="2129791"/>
            <a:ext cx="12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5530C-00C7-4F1B-9215-CD58BA33F645}"/>
              </a:ext>
            </a:extLst>
          </p:cNvPr>
          <p:cNvSpPr/>
          <p:nvPr/>
        </p:nvSpPr>
        <p:spPr>
          <a:xfrm>
            <a:off x="1593113" y="2338778"/>
            <a:ext cx="12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B99D21-E9F0-4A12-A147-610160674ECA}"/>
              </a:ext>
            </a:extLst>
          </p:cNvPr>
          <p:cNvSpPr/>
          <p:nvPr/>
        </p:nvSpPr>
        <p:spPr>
          <a:xfrm>
            <a:off x="5149113" y="2341016"/>
            <a:ext cx="180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EDDE1-6CC9-4502-B6A6-A86DEBD9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988" y="1990966"/>
            <a:ext cx="1871113" cy="226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9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관광지식시스템 투어고</a:t>
            </a:r>
            <a:r>
              <a:rPr lang="en-US" altLang="ko-KR" dirty="0"/>
              <a:t>: </a:t>
            </a:r>
            <a:r>
              <a:rPr lang="ko-KR" altLang="en-US" dirty="0"/>
              <a:t> 관광 관련의 여러가지 통계 데이터를 제공하는 공공 데이터 사이트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관광객 입출국 통계는 물론</a:t>
            </a:r>
            <a:r>
              <a:rPr lang="en-US" altLang="ko-KR" dirty="0"/>
              <a:t>, </a:t>
            </a:r>
            <a:r>
              <a:rPr lang="ko-KR" altLang="en-US" dirty="0"/>
              <a:t>숙박시설이나 주요 관광지의 입장객 통계 정보 등을 제공</a:t>
            </a:r>
            <a:br>
              <a:rPr lang="en-US" altLang="ko-KR" dirty="0"/>
            </a:br>
            <a:r>
              <a:rPr lang="en-US" altLang="ko-KR" dirty="0"/>
              <a:t>- https://know.tour.go.kr</a:t>
            </a:r>
          </a:p>
          <a:p>
            <a:pPr>
              <a:tabLst>
                <a:tab pos="1257300" algn="l"/>
              </a:tabLst>
            </a:pPr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입국 통계 데이터 다운로드하기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가 처음으로 확산되었던 </a:t>
            </a:r>
            <a:r>
              <a:rPr lang="en-US" altLang="ko-KR" dirty="0"/>
              <a:t>2020</a:t>
            </a:r>
            <a:r>
              <a:rPr lang="ko-KR" altLang="en-US" dirty="0"/>
              <a:t>년 데이터를 기준으로 입국자 수를 분석</a:t>
            </a:r>
            <a:endParaRPr lang="en-US" altLang="ko-KR" dirty="0"/>
          </a:p>
          <a:p>
            <a:pPr marL="914400" lvl="2" indent="0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메인 페이지 상단 </a:t>
            </a:r>
            <a:r>
              <a:rPr lang="en-US" altLang="ko-KR" dirty="0"/>
              <a:t>[</a:t>
            </a:r>
            <a:r>
              <a:rPr lang="ko-KR" altLang="en-US" dirty="0"/>
              <a:t>통계</a:t>
            </a:r>
            <a:r>
              <a:rPr lang="en-US" altLang="ko-KR" dirty="0"/>
              <a:t>] </a:t>
            </a:r>
            <a:r>
              <a:rPr lang="ko-KR" altLang="en-US" dirty="0"/>
              <a:t>메뉴에서 </a:t>
            </a:r>
            <a:r>
              <a:rPr lang="en-US" altLang="ko-KR" dirty="0"/>
              <a:t>[</a:t>
            </a:r>
            <a:r>
              <a:rPr lang="ko-KR" altLang="en-US" dirty="0"/>
              <a:t>관광객통계</a:t>
            </a:r>
            <a:r>
              <a:rPr lang="en-US" altLang="ko-KR" dirty="0"/>
              <a:t>] - [</a:t>
            </a:r>
            <a:r>
              <a:rPr lang="ko-KR" altLang="en-US" dirty="0"/>
              <a:t>입국관광통계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통계 유형에서 </a:t>
            </a:r>
            <a:r>
              <a:rPr lang="en-US" altLang="ko-KR" dirty="0"/>
              <a:t>[</a:t>
            </a:r>
            <a:r>
              <a:rPr lang="ko-KR" altLang="en-US" dirty="0"/>
              <a:t>국적별 입국</a:t>
            </a:r>
            <a:r>
              <a:rPr lang="en-US" altLang="ko-KR" dirty="0"/>
              <a:t>]</a:t>
            </a:r>
            <a:r>
              <a:rPr lang="ko-KR" altLang="en-US" dirty="0"/>
              <a:t>을 선택하고</a:t>
            </a:r>
            <a:r>
              <a:rPr lang="en-US" altLang="ko-KR" dirty="0"/>
              <a:t>, </a:t>
            </a:r>
            <a:r>
              <a:rPr lang="ko-KR" altLang="en-US" dirty="0"/>
              <a:t>기간 구분은 </a:t>
            </a:r>
            <a:r>
              <a:rPr lang="en-US" altLang="ko-KR" dirty="0"/>
              <a:t>[</a:t>
            </a:r>
            <a:r>
              <a:rPr lang="ko-KR" altLang="en-US" dirty="0"/>
              <a:t>월별</a:t>
            </a:r>
            <a:r>
              <a:rPr lang="en-US" altLang="ko-KR" dirty="0"/>
              <a:t>], [2020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]</a:t>
            </a:r>
            <a:r>
              <a:rPr lang="ko-KR" altLang="en-US" dirty="0"/>
              <a:t>부터 </a:t>
            </a:r>
            <a:r>
              <a:rPr lang="en-US" altLang="ko-KR" dirty="0"/>
              <a:t>[2020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]</a:t>
            </a:r>
            <a:r>
              <a:rPr lang="ko-KR" altLang="en-US" dirty="0"/>
              <a:t>까지 </a:t>
            </a:r>
            <a:br>
              <a:rPr lang="en-US" altLang="ko-KR" dirty="0"/>
            </a:br>
            <a:r>
              <a:rPr lang="ko-KR" altLang="en-US" dirty="0"/>
              <a:t>선택한 후 </a:t>
            </a:r>
            <a:r>
              <a:rPr lang="en-US" altLang="ko-KR" dirty="0"/>
              <a:t>[</a:t>
            </a:r>
            <a:r>
              <a:rPr lang="ko-KR" altLang="en-US" dirty="0"/>
              <a:t>조회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데이터가 조회 → </a:t>
            </a:r>
            <a:r>
              <a:rPr lang="en-US" altLang="ko-KR" dirty="0"/>
              <a:t>[</a:t>
            </a:r>
            <a:r>
              <a:rPr lang="ko-KR" altLang="en-US" dirty="0"/>
              <a:t>엑셀내려받기</a:t>
            </a:r>
            <a:r>
              <a:rPr lang="en-US" altLang="ko-KR" dirty="0"/>
              <a:t>]</a:t>
            </a:r>
            <a:r>
              <a:rPr lang="ko-KR" altLang="en-US" dirty="0"/>
              <a:t>를 클릭해서 엑셀 파일을 다운로드</a:t>
            </a:r>
            <a:br>
              <a:rPr lang="en-US" altLang="ko-KR" dirty="0"/>
            </a:br>
            <a:r>
              <a:rPr lang="en-US" altLang="ko-KR" dirty="0"/>
              <a:t>- [</a:t>
            </a:r>
            <a:r>
              <a:rPr lang="ko-KR" altLang="en-US" dirty="0"/>
              <a:t>셀병합 유지</a:t>
            </a:r>
            <a:r>
              <a:rPr lang="en-US" altLang="ko-KR" dirty="0"/>
              <a:t>]</a:t>
            </a:r>
          </a:p>
          <a:p>
            <a:pPr marL="1257300" lvl="2" indent="-342900">
              <a:buNone/>
              <a:tabLst>
                <a:tab pos="1257300" algn="l"/>
              </a:tabLst>
            </a:pP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601A2-15CB-4651-9285-E93FB1EC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99" y="4364243"/>
            <a:ext cx="4010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35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1" y="963877"/>
            <a:ext cx="6500853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b="1" dirty="0"/>
              <a:t>개발 환경 설치</a:t>
            </a:r>
            <a:endParaRPr lang="en-US" altLang="ko-KR" b="1" dirty="0"/>
          </a:p>
          <a:p>
            <a:r>
              <a:rPr lang="en-US" altLang="ko-KR" sz="1600" dirty="0"/>
              <a:t>R -  https://www.r-project.org</a:t>
            </a:r>
          </a:p>
          <a:p>
            <a:r>
              <a:rPr lang="en-US" altLang="ko-KR" sz="1600" dirty="0"/>
              <a:t>R </a:t>
            </a:r>
            <a:r>
              <a:rPr lang="ko-KR" altLang="en-US" sz="1600" dirty="0"/>
              <a:t>스튜디오 </a:t>
            </a:r>
            <a:r>
              <a:rPr lang="en-US" altLang="ko-KR" sz="1600" dirty="0"/>
              <a:t>- https://www.rstudio.com</a:t>
            </a:r>
          </a:p>
          <a:p>
            <a:pPr lvl="0"/>
            <a:endParaRPr lang="en-US" altLang="ko-KR" b="1" dirty="0">
              <a:solidFill>
                <a:prstClr val="black"/>
              </a:solidFill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</a:rPr>
              <a:t>강전희 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컴퓨터공학과 인공지능을 공부했고 </a:t>
            </a:r>
            <a:r>
              <a:rPr lang="en-US" altLang="ko-KR" dirty="0">
                <a:solidFill>
                  <a:prstClr val="black"/>
                </a:solidFill>
              </a:rPr>
              <a:t>CJ ENM</a:t>
            </a:r>
            <a:r>
              <a:rPr lang="ko-KR" altLang="en-US" dirty="0">
                <a:solidFill>
                  <a:prstClr val="black"/>
                </a:solidFill>
              </a:rPr>
              <a:t> 근무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시스템 구축</a:t>
            </a:r>
            <a:r>
              <a:rPr lang="en-US" altLang="ko-KR" dirty="0">
                <a:solidFill>
                  <a:prstClr val="black"/>
                </a:solidFill>
              </a:rPr>
              <a:t>·</a:t>
            </a:r>
            <a:r>
              <a:rPr lang="ko-KR" altLang="en-US" dirty="0">
                <a:solidFill>
                  <a:prstClr val="black"/>
                </a:solidFill>
              </a:rPr>
              <a:t>설계</a:t>
            </a:r>
            <a:r>
              <a:rPr lang="en-US" altLang="ko-KR" dirty="0">
                <a:solidFill>
                  <a:prstClr val="black"/>
                </a:solidFill>
              </a:rPr>
              <a:t>·</a:t>
            </a:r>
            <a:r>
              <a:rPr lang="ko-KR" altLang="en-US" dirty="0">
                <a:solidFill>
                  <a:prstClr val="black"/>
                </a:solidFill>
              </a:rPr>
              <a:t>운영을 시작으로 인공지능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빅데이터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개인 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정보 보호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온갖 가젯과 자료 정리에 관심이 많으며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국내 최초로 </a:t>
            </a:r>
            <a:r>
              <a:rPr lang="en-US" altLang="ko-KR" dirty="0">
                <a:solidFill>
                  <a:prstClr val="black"/>
                </a:solidFill>
              </a:rPr>
              <a:t>MCN</a:t>
            </a:r>
            <a:r>
              <a:rPr lang="ko-KR" altLang="en-US" dirty="0">
                <a:solidFill>
                  <a:prstClr val="black"/>
                </a:solidFill>
              </a:rPr>
              <a:t>인 </a:t>
            </a:r>
            <a:r>
              <a:rPr lang="en-US" altLang="ko-KR" dirty="0">
                <a:solidFill>
                  <a:prstClr val="black"/>
                </a:solidFill>
              </a:rPr>
              <a:t>DIATV </a:t>
            </a:r>
            <a:r>
              <a:rPr lang="ko-KR" altLang="en-US" dirty="0">
                <a:solidFill>
                  <a:prstClr val="black"/>
                </a:solidFill>
              </a:rPr>
              <a:t>사업을 시작한 </a:t>
            </a:r>
            <a:r>
              <a:rPr lang="en-US" altLang="ko-KR" dirty="0">
                <a:solidFill>
                  <a:prstClr val="black"/>
                </a:solidFill>
              </a:rPr>
              <a:t>MCN</a:t>
            </a:r>
            <a:r>
              <a:rPr lang="ko-KR" altLang="en-US" dirty="0">
                <a:solidFill>
                  <a:prstClr val="black"/>
                </a:solidFill>
              </a:rPr>
              <a:t>계의 화석 같은 존재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현재는 </a:t>
            </a:r>
            <a:r>
              <a:rPr lang="en-US" altLang="ko-KR" dirty="0">
                <a:solidFill>
                  <a:prstClr val="black"/>
                </a:solidFill>
              </a:rPr>
              <a:t>DIATV </a:t>
            </a:r>
            <a:r>
              <a:rPr lang="ko-KR" altLang="en-US" dirty="0">
                <a:solidFill>
                  <a:prstClr val="black"/>
                </a:solidFill>
              </a:rPr>
              <a:t>경험을 바탕으로 </a:t>
            </a:r>
            <a:r>
              <a:rPr lang="en-US" altLang="ko-KR" dirty="0">
                <a:solidFill>
                  <a:prstClr val="black"/>
                </a:solidFill>
              </a:rPr>
              <a:t>SNS </a:t>
            </a:r>
            <a:r>
              <a:rPr lang="ko-KR" altLang="en-US" dirty="0">
                <a:solidFill>
                  <a:prstClr val="black"/>
                </a:solidFill>
              </a:rPr>
              <a:t>데이터 분석과 시스템 기획을 담당</a:t>
            </a:r>
          </a:p>
          <a:p>
            <a:pPr lvl="0"/>
            <a:endParaRPr lang="ko-KR" altLang="en-US" b="1" dirty="0">
              <a:solidFill>
                <a:prstClr val="black"/>
              </a:solidFill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</a:rPr>
              <a:t>엄동란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통계학을 공부한 후 컨설팅 회사에 입사하여 </a:t>
            </a:r>
            <a:r>
              <a:rPr lang="en-US" altLang="ko-KR" dirty="0">
                <a:solidFill>
                  <a:prstClr val="black"/>
                </a:solidFill>
              </a:rPr>
              <a:t>CRM </a:t>
            </a:r>
            <a:r>
              <a:rPr lang="ko-KR" altLang="en-US" dirty="0">
                <a:solidFill>
                  <a:prstClr val="black"/>
                </a:solidFill>
              </a:rPr>
              <a:t>기반의 분석 업무를 경험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en-US" altLang="ko-KR" dirty="0">
                <a:solidFill>
                  <a:prstClr val="black"/>
                </a:solidFill>
              </a:rPr>
              <a:t>L</a:t>
            </a:r>
            <a:r>
              <a:rPr lang="ko-KR" altLang="en-US" dirty="0">
                <a:solidFill>
                  <a:prstClr val="black"/>
                </a:solidFill>
              </a:rPr>
              <a:t>사에서 회원 기반의 빅데이터 분석 업무를 담당했고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빅데이터 기획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분석 외에 마케팅 분야에서도 다양한 경험을 보유</a:t>
            </a:r>
            <a:endParaRPr lang="en-US" altLang="ko-KR" sz="1600" dirty="0"/>
          </a:p>
        </p:txBody>
      </p:sp>
      <p:sp>
        <p:nvSpPr>
          <p:cNvPr id="10" name="바닥글 개체 틀 36">
            <a:extLst>
              <a:ext uri="{FF2B5EF4-FFF2-40B4-BE49-F238E27FC236}">
                <a16:creationId xmlns:a16="http://schemas.microsoft.com/office/drawing/2014/main" id="{5220374A-E2BF-4F2C-BE2B-8A4F0B1BCC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가공</a:t>
            </a:r>
            <a:r>
              <a:rPr lang="en-US" altLang="ko-KR" dirty="0"/>
              <a:t>(1): </a:t>
            </a:r>
            <a:r>
              <a:rPr lang="ko-KR" altLang="en-US" dirty="0"/>
              <a:t>엑셀로 전처리하기</a:t>
            </a:r>
          </a:p>
          <a:p>
            <a:pPr marL="914400" lvl="2" indent="0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다운로드한 파일의 데이터가 정상인지 먼저 엑셀에서 파일을 열어서 확인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병합되어 있는 </a:t>
            </a:r>
            <a:r>
              <a:rPr lang="en-US" altLang="ko-KR" dirty="0"/>
              <a:t>A1 </a:t>
            </a:r>
            <a:r>
              <a:rPr lang="ko-KR" altLang="en-US" dirty="0"/>
              <a:t>셀과 </a:t>
            </a:r>
            <a:r>
              <a:rPr lang="en-US" altLang="ko-KR" dirty="0"/>
              <a:t>O1 </a:t>
            </a:r>
            <a:r>
              <a:rPr lang="ko-KR" altLang="en-US" dirty="0"/>
              <a:t>셀의 병합을 해제하고 ‘인원</a:t>
            </a:r>
            <a:r>
              <a:rPr lang="en-US" altLang="ko-KR" dirty="0"/>
              <a:t>(</a:t>
            </a:r>
            <a:r>
              <a:rPr lang="ko-KR" altLang="en-US" dirty="0"/>
              <a:t>명</a:t>
            </a:r>
            <a:r>
              <a:rPr lang="en-US" altLang="ko-KR" dirty="0"/>
              <a:t>)’, ‘</a:t>
            </a:r>
            <a:r>
              <a:rPr lang="ko-KR" altLang="en-US" dirty="0"/>
              <a:t>계’와 같이 불필요한 데이터가 있는 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행과 </a:t>
            </a:r>
            <a:r>
              <a:rPr lang="en-US" altLang="ko-KR" dirty="0"/>
              <a:t>N</a:t>
            </a:r>
            <a:r>
              <a:rPr lang="ko-KR" altLang="en-US" dirty="0"/>
              <a:t>열을 제거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대륙별 소계 데이터인 ‘아시아주’</a:t>
            </a:r>
            <a:r>
              <a:rPr lang="en-US" altLang="ko-KR" dirty="0"/>
              <a:t>, ‘</a:t>
            </a:r>
            <a:r>
              <a:rPr lang="ko-KR" altLang="en-US" dirty="0"/>
              <a:t>중동’</a:t>
            </a:r>
            <a:r>
              <a:rPr lang="en-US" altLang="ko-KR" dirty="0"/>
              <a:t>, ‘</a:t>
            </a:r>
            <a:r>
              <a:rPr lang="ko-KR" altLang="en-US" dirty="0"/>
              <a:t>미주’</a:t>
            </a:r>
            <a:r>
              <a:rPr lang="en-US" altLang="ko-KR" dirty="0"/>
              <a:t>, ‘</a:t>
            </a:r>
            <a:r>
              <a:rPr lang="ko-KR" altLang="en-US" dirty="0"/>
              <a:t>구주’</a:t>
            </a:r>
            <a:r>
              <a:rPr lang="en-US" altLang="ko-KR" dirty="0"/>
              <a:t>, ‘</a:t>
            </a:r>
            <a:r>
              <a:rPr lang="ko-KR" altLang="en-US" dirty="0"/>
              <a:t>대양주’</a:t>
            </a:r>
            <a:r>
              <a:rPr lang="en-US" altLang="ko-KR" dirty="0"/>
              <a:t>, ‘</a:t>
            </a:r>
            <a:r>
              <a:rPr lang="ko-KR" altLang="en-US" dirty="0"/>
              <a:t>아프리카주’</a:t>
            </a:r>
            <a:r>
              <a:rPr lang="en-US" altLang="ko-KR" dirty="0"/>
              <a:t>, ‘</a:t>
            </a:r>
            <a:r>
              <a:rPr lang="ko-KR" altLang="en-US" dirty="0"/>
              <a:t>기타’</a:t>
            </a:r>
            <a:r>
              <a:rPr lang="en-US" altLang="ko-KR" dirty="0"/>
              <a:t>, ‘</a:t>
            </a:r>
            <a:r>
              <a:rPr lang="ko-KR" altLang="en-US" dirty="0"/>
              <a:t>전체’ 행 삭제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모든 작업을 완료하면 파일을 실습 폴더</a:t>
            </a:r>
            <a:r>
              <a:rPr lang="en-US" altLang="ko-KR" dirty="0"/>
              <a:t>(C:/</a:t>
            </a:r>
            <a:r>
              <a:rPr lang="en-US" altLang="ko-KR" dirty="0" err="1"/>
              <a:t>Rstudy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/>
              <a:t>[entrance_exam.xls] </a:t>
            </a:r>
            <a:r>
              <a:rPr lang="ko-KR" altLang="en-US" dirty="0"/>
              <a:t>파일명으로 저장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08E6-8EAA-491F-98A4-865D4BEB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2924175"/>
            <a:ext cx="69246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6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가공</a:t>
            </a:r>
            <a:r>
              <a:rPr lang="en-US" altLang="ko-KR" dirty="0"/>
              <a:t>(2): </a:t>
            </a:r>
            <a:r>
              <a:rPr lang="ko-KR" altLang="en-US" dirty="0"/>
              <a:t>데이터 재구조화하기</a:t>
            </a:r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readxl</a:t>
            </a:r>
            <a:r>
              <a:rPr lang="en-US" altLang="ko-KR" dirty="0"/>
              <a:t> </a:t>
            </a:r>
            <a:r>
              <a:rPr lang="ko-KR" altLang="en-US" dirty="0"/>
              <a:t>패키지를 로드하고 </a:t>
            </a:r>
            <a:r>
              <a:rPr lang="en-US" altLang="ko-KR" dirty="0" err="1"/>
              <a:t>read_excel</a:t>
            </a:r>
            <a:r>
              <a:rPr lang="en-US" altLang="ko-KR" dirty="0"/>
              <a:t>( ) </a:t>
            </a:r>
            <a:r>
              <a:rPr lang="ko-KR" altLang="en-US" dirty="0"/>
              <a:t>함수를 이용하여 엑셀 파일을 </a:t>
            </a:r>
            <a:r>
              <a:rPr lang="en-US" altLang="ko-KR" dirty="0"/>
              <a:t>R</a:t>
            </a:r>
            <a:r>
              <a:rPr lang="ko-KR" altLang="en-US" dirty="0"/>
              <a:t>로 가져온 후 데이터가 지정한 </a:t>
            </a:r>
            <a:br>
              <a:rPr lang="en-US" altLang="ko-KR" dirty="0"/>
            </a:br>
            <a:r>
              <a:rPr lang="ko-KR" altLang="en-US" dirty="0"/>
              <a:t>변수에 잘 저장되었는지 </a:t>
            </a:r>
            <a:r>
              <a:rPr lang="en-US" altLang="ko-KR" dirty="0"/>
              <a:t>str( ) </a:t>
            </a:r>
            <a:r>
              <a:rPr lang="ko-KR" altLang="en-US" dirty="0"/>
              <a:t>함수와 </a:t>
            </a:r>
            <a:r>
              <a:rPr lang="en-US" altLang="ko-KR" dirty="0"/>
              <a:t>head( ) </a:t>
            </a:r>
            <a:r>
              <a:rPr lang="ko-KR" altLang="en-US" dirty="0"/>
              <a:t>함수로 확인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데이터의 컬럼명이 너무 길고</a:t>
            </a:r>
            <a:r>
              <a:rPr lang="en-US" altLang="ko-KR" dirty="0"/>
              <a:t>, </a:t>
            </a:r>
            <a:r>
              <a:rPr lang="ko-KR" altLang="en-US" dirty="0"/>
              <a:t>관측치에도 띄어쓰기가 있어 데이터를 알아보기 어려우므로 분석 편의를 </a:t>
            </a:r>
            <a:br>
              <a:rPr lang="en-US" altLang="ko-KR" dirty="0"/>
            </a:br>
            <a:r>
              <a:rPr lang="ko-KR" altLang="en-US" dirty="0"/>
              <a:t>위해 데이터 정제가 필요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43B7C0-B6A0-43DD-BD63-DEB90F8E9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443973"/>
              </p:ext>
            </p:extLst>
          </p:nvPr>
        </p:nvGraphicFramePr>
        <p:xfrm>
          <a:off x="1726758" y="1945566"/>
          <a:ext cx="6786421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642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엑셀 파일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readxl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read_excel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("C:/Rstudy/entrance_exam.xls")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컬럼명 변경과 공백 제거하기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숫자와 한글이 뒤섞인 컬럼명을 간단한 영문으로 변경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‘국적별’ 컬럼의 국가명에 불필요한 띄어쓰기도 제거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컬럼명을 지정하는 </a:t>
            </a:r>
            <a:r>
              <a:rPr lang="en-US" altLang="ko-KR" dirty="0" err="1"/>
              <a:t>colnames</a:t>
            </a:r>
            <a:r>
              <a:rPr lang="en-US" altLang="ko-KR" dirty="0"/>
              <a:t>( ) </a:t>
            </a:r>
            <a:r>
              <a:rPr lang="ko-KR" altLang="en-US" dirty="0"/>
              <a:t>함수를 이용해 전체 컬럼명을 간단한 영문으로 지정해주고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국가명은 </a:t>
            </a:r>
            <a:r>
              <a:rPr lang="en-US" altLang="ko-KR" dirty="0" err="1"/>
              <a:t>gsub</a:t>
            </a:r>
            <a:r>
              <a:rPr lang="en-US" altLang="ko-KR" dirty="0"/>
              <a:t>( ) </a:t>
            </a:r>
            <a:r>
              <a:rPr lang="ko-KR" altLang="en-US" dirty="0"/>
              <a:t>함수로 띄어쓰기를 제거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43B7C0-B6A0-43DD-BD63-DEB90F8E9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534018"/>
              </p:ext>
            </p:extLst>
          </p:nvPr>
        </p:nvGraphicFramePr>
        <p:xfrm>
          <a:off x="1558925" y="2518899"/>
          <a:ext cx="755967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96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컬럼명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변경과 띄어쓰기 제거하기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colnames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&lt;- c("country", "JAN", "FEB", "MAR", "APR", "MAY",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"JUN", "JUL", "AUG", "SEP", "OCT", "NOV", "DEC")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entrance_xls$country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gsub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 ", "",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entrance_xls$country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3A3E806-EC7F-4DCA-B3A7-3D737B47B0FA}"/>
              </a:ext>
            </a:extLst>
          </p:cNvPr>
          <p:cNvGrpSpPr/>
          <p:nvPr/>
        </p:nvGrpSpPr>
        <p:grpSpPr>
          <a:xfrm>
            <a:off x="1312358" y="3938228"/>
            <a:ext cx="9088942" cy="1293971"/>
            <a:chOff x="2036258" y="1393525"/>
            <a:chExt cx="9088942" cy="12939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9505F-C029-4DF9-B529-92BD0FF15FAC}"/>
                </a:ext>
              </a:extLst>
            </p:cNvPr>
            <p:cNvSpPr txBox="1"/>
            <p:nvPr/>
          </p:nvSpPr>
          <p:spPr>
            <a:xfrm>
              <a:off x="2036258" y="1393525"/>
              <a:ext cx="9088942" cy="12939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        </a:t>
              </a:r>
              <a:r>
                <a:rPr lang="en-US" altLang="ko-KR" sz="1400" b="1" dirty="0" err="1">
                  <a:solidFill>
                    <a:schemeClr val="accent4">
                      <a:lumMod val="50000"/>
                    </a:schemeClr>
                  </a:solidFill>
                </a:rPr>
                <a:t>gsub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()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endParaRPr lang="en-US" altLang="ko-KR" sz="14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gsub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함수는 문자열을 대체하는 함수</a:t>
              </a:r>
              <a:b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-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엑셀에서 ‘찾기 및 바꾸기’ 기능으로 특정 문자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를 찾아 원하는 문자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로 바꿀 수 있는 것처럼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R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에서는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gsub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함수로 특정 문자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를 찾아 원하는 문자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열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)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로 한 번에 변경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37E17-E399-44F6-B94A-BB734D578C4A}"/>
                </a:ext>
              </a:extLst>
            </p:cNvPr>
            <p:cNvSpPr txBox="1"/>
            <p:nvPr/>
          </p:nvSpPr>
          <p:spPr>
            <a:xfrm>
              <a:off x="2196653" y="1466492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DAE17078-7067-4408-9B88-562DF798574D}"/>
                </a:ext>
              </a:extLst>
            </p:cNvPr>
            <p:cNvSpPr/>
            <p:nvPr/>
          </p:nvSpPr>
          <p:spPr>
            <a:xfrm>
              <a:off x="2313482" y="1511737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A72DDB-283F-43A9-91B3-BF45F20D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27759"/>
              </p:ext>
            </p:extLst>
          </p:nvPr>
        </p:nvGraphicFramePr>
        <p:xfrm>
          <a:off x="2012616" y="5193276"/>
          <a:ext cx="4159584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15958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gsub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찾을 문자열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", 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대체할 문자열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",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국가 수 확인 및 상위 </a:t>
            </a:r>
            <a:r>
              <a:rPr lang="en-US" altLang="ko-KR" dirty="0"/>
              <a:t>5</a:t>
            </a:r>
            <a:r>
              <a:rPr lang="ko-KR" altLang="en-US" dirty="0"/>
              <a:t>개국 추출하기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그래프로 시각화할 때 상위 </a:t>
            </a:r>
            <a:r>
              <a:rPr lang="en-US" altLang="ko-KR" dirty="0"/>
              <a:t>5</a:t>
            </a:r>
            <a:r>
              <a:rPr lang="ko-KR" altLang="en-US" dirty="0"/>
              <a:t>개 국가만 추출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 세트에 모두 몇 개의 국가가 있는지 확인하기 위해 </a:t>
            </a:r>
            <a:r>
              <a:rPr lang="en-US" altLang="ko-KR" dirty="0" err="1"/>
              <a:t>nrow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br>
              <a:rPr lang="en-US" altLang="ko-KR" dirty="0"/>
            </a:br>
            <a:r>
              <a:rPr lang="en-US" altLang="ko-KR" dirty="0"/>
              <a:t>- 2020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월을 기준으로 입국 상위 </a:t>
            </a:r>
            <a:r>
              <a:rPr lang="en-US" altLang="ko-KR" dirty="0"/>
              <a:t>5</a:t>
            </a:r>
            <a:r>
              <a:rPr lang="ko-KR" altLang="en-US" dirty="0"/>
              <a:t>개국을 추출하기 위해 </a:t>
            </a:r>
            <a:r>
              <a:rPr lang="en-US" altLang="ko-KR" dirty="0"/>
              <a:t>order( ) </a:t>
            </a:r>
            <a:r>
              <a:rPr lang="ko-KR" altLang="en-US" dirty="0"/>
              <a:t>함수로 데이터를 내림차순 정렬한 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head( ) </a:t>
            </a:r>
            <a:r>
              <a:rPr lang="ko-KR" altLang="en-US" dirty="0"/>
              <a:t>함수로 </a:t>
            </a:r>
            <a:r>
              <a:rPr lang="en-US" altLang="ko-KR" dirty="0"/>
              <a:t>5</a:t>
            </a:r>
            <a:r>
              <a:rPr lang="ko-KR" altLang="en-US" dirty="0"/>
              <a:t>개 행만 출력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A72DDB-283F-43A9-91B3-BF45F20D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26022"/>
              </p:ext>
            </p:extLst>
          </p:nvPr>
        </p:nvGraphicFramePr>
        <p:xfrm>
          <a:off x="1558925" y="2518899"/>
          <a:ext cx="516596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596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1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월 기준 상위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개국 추출하기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|&gt;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nrow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top5_country &lt;-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[order(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entrance_xls$JAN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),] |&gt; head(n = 5)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top5_country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5D3893D-ABA9-4E03-A012-89BF596C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040" y="2427934"/>
            <a:ext cx="4927858" cy="21777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D29E57-ACA4-42C8-B97D-55639A5585C7}"/>
              </a:ext>
            </a:extLst>
          </p:cNvPr>
          <p:cNvSpPr/>
          <p:nvPr/>
        </p:nvSpPr>
        <p:spPr>
          <a:xfrm>
            <a:off x="6907640" y="2966256"/>
            <a:ext cx="279400" cy="263525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84EA6E-1221-4626-9E4C-0435AA5CDA5B}"/>
              </a:ext>
            </a:extLst>
          </p:cNvPr>
          <p:cNvGrpSpPr/>
          <p:nvPr/>
        </p:nvGrpSpPr>
        <p:grpSpPr>
          <a:xfrm>
            <a:off x="1401258" y="4943317"/>
            <a:ext cx="9088942" cy="1293971"/>
            <a:chOff x="2036258" y="1393525"/>
            <a:chExt cx="9088942" cy="129397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0546A6-DC3B-4D60-B053-941DA42A5B1B}"/>
                </a:ext>
              </a:extLst>
            </p:cNvPr>
            <p:cNvSpPr txBox="1"/>
            <p:nvPr/>
          </p:nvSpPr>
          <p:spPr>
            <a:xfrm>
              <a:off x="2036258" y="1393525"/>
              <a:ext cx="9088942" cy="12939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    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네이티브 파이프 연산자 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|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&gt;</a:t>
              </a: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R 4.1.0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버전부터 새로운 파이프 연산자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|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&gt;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가 추가됨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기존에는 파이프 연산자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%&gt;%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를 사용하려면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magrittr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패키지나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dplyr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패키지를 이용해야 했지만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이제는 </a:t>
              </a:r>
              <a:b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패키지가 필요없는 네이티브 연산자로 파이프 연산자를 사용할 수 있음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14AFCA-A346-48D8-A973-C422ADAD13A0}"/>
                </a:ext>
              </a:extLst>
            </p:cNvPr>
            <p:cNvSpPr txBox="1"/>
            <p:nvPr/>
          </p:nvSpPr>
          <p:spPr>
            <a:xfrm>
              <a:off x="2196653" y="1443502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CAC5B6A1-4829-4750-A92B-CD0AD950F62F}"/>
                </a:ext>
              </a:extLst>
            </p:cNvPr>
            <p:cNvSpPr/>
            <p:nvPr/>
          </p:nvSpPr>
          <p:spPr>
            <a:xfrm>
              <a:off x="2313482" y="1491286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36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시각화를 위한 데이터 재구조화하기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데이터 시각화를 위해 가로로 나열되어 있는 월별 데이터를 아래로 나열되는 관측치 데이터로 </a:t>
            </a:r>
            <a:br>
              <a:rPr lang="en-US" altLang="ko-KR" dirty="0"/>
            </a:br>
            <a:r>
              <a:rPr lang="ko-KR" altLang="en-US" dirty="0"/>
              <a:t>재구조화가 필요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 구조 변형에는 </a:t>
            </a:r>
            <a:r>
              <a:rPr lang="en-US" altLang="ko-KR" dirty="0"/>
              <a:t>melt( ) </a:t>
            </a:r>
            <a:r>
              <a:rPr lang="ko-KR" altLang="en-US" dirty="0"/>
              <a:t>함수를 사용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0A72DDB-283F-43A9-91B3-BF45F20D3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715493"/>
              </p:ext>
            </p:extLst>
          </p:nvPr>
        </p:nvGraphicFramePr>
        <p:xfrm>
          <a:off x="1558925" y="2143761"/>
          <a:ext cx="6034067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406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구조 재구조화하기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library(reshape2)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top5_melt &lt;- melt(top5_country,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id.vars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'country’, 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       variable.name = '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head(top5_melt)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A9D29E57-ACA4-42C8-B97D-55639A5585C7}"/>
              </a:ext>
            </a:extLst>
          </p:cNvPr>
          <p:cNvSpPr/>
          <p:nvPr/>
        </p:nvSpPr>
        <p:spPr>
          <a:xfrm>
            <a:off x="7820808" y="2591118"/>
            <a:ext cx="279400" cy="263525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E6DA3-E4A3-4171-862B-DDE4D0DA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025" y="2036152"/>
            <a:ext cx="23050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31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컬럼명 </a:t>
            </a:r>
            <a:r>
              <a:rPr lang="en-US" altLang="ko-KR" dirty="0"/>
              <a:t>country </a:t>
            </a:r>
            <a:r>
              <a:rPr lang="ko-KR" altLang="en-US" dirty="0"/>
              <a:t>변수를 기준으로 현재 가로로 나열된 월별 데이터를 관측치로 변형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melt( ) </a:t>
            </a:r>
            <a:r>
              <a:rPr lang="ko-KR" altLang="en-US" dirty="0"/>
              <a:t>함수의 </a:t>
            </a:r>
            <a:r>
              <a:rPr lang="en-US" altLang="ko-KR" dirty="0" err="1"/>
              <a:t>id.vars</a:t>
            </a:r>
            <a:r>
              <a:rPr lang="en-US" altLang="ko-KR" dirty="0"/>
              <a:t> </a:t>
            </a:r>
            <a:r>
              <a:rPr lang="ko-KR" altLang="en-US" dirty="0"/>
              <a:t>값에는 기준이 되는 </a:t>
            </a:r>
            <a:r>
              <a:rPr lang="en-US" altLang="ko-KR" dirty="0"/>
              <a:t>country </a:t>
            </a:r>
            <a:r>
              <a:rPr lang="ko-KR" altLang="en-US" dirty="0"/>
              <a:t>변수를</a:t>
            </a:r>
            <a:r>
              <a:rPr lang="en-US" altLang="ko-KR" dirty="0"/>
              <a:t>, variable.name </a:t>
            </a:r>
            <a:r>
              <a:rPr lang="ko-KR" altLang="en-US" dirty="0"/>
              <a:t>값에는 새로운 컬럼이 될 </a:t>
            </a:r>
            <a:br>
              <a:rPr lang="en-US" altLang="ko-KR" dirty="0"/>
            </a:br>
            <a:r>
              <a:rPr lang="en-US" altLang="ko-KR" dirty="0" err="1"/>
              <a:t>mon</a:t>
            </a:r>
            <a:r>
              <a:rPr lang="ko-KR" altLang="en-US" dirty="0"/>
              <a:t>을 변수명으로 지정하면 국가명을 기준으로 하는 월별 데이터가 가로에서 세로로 나열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490B0-8486-4203-A1E4-C6A738463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13" y="2089601"/>
            <a:ext cx="5898173" cy="398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시각화하기</a:t>
            </a:r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ggplot2 </a:t>
            </a:r>
            <a:r>
              <a:rPr lang="ko-KR" altLang="en-US" dirty="0"/>
              <a:t>패키지를 이용해 시각화를 진행</a:t>
            </a:r>
            <a:endParaRPr lang="en-US" altLang="ko-KR" dirty="0"/>
          </a:p>
          <a:p>
            <a:pPr lvl="3">
              <a:tabLst>
                <a:tab pos="1257300" algn="l"/>
              </a:tabLst>
            </a:pPr>
            <a:r>
              <a:rPr lang="ko-KR" altLang="en-US" dirty="0"/>
              <a:t>시간 흐름에 따른 변화량을 확인해야 하므로 </a:t>
            </a:r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 err="1"/>
              <a:t>mon</a:t>
            </a:r>
            <a:r>
              <a:rPr lang="en-US" altLang="ko-KR" dirty="0"/>
              <a:t> </a:t>
            </a:r>
            <a:r>
              <a:rPr lang="ko-KR" altLang="en-US" dirty="0"/>
              <a:t>컬럼</a:t>
            </a:r>
            <a:r>
              <a:rPr lang="en-US" altLang="ko-KR" dirty="0"/>
              <a:t>, y</a:t>
            </a:r>
            <a:r>
              <a:rPr lang="ko-KR" altLang="en-US" dirty="0"/>
              <a:t>축은 </a:t>
            </a:r>
            <a:r>
              <a:rPr lang="en-US" altLang="ko-KR" dirty="0"/>
              <a:t>value </a:t>
            </a:r>
            <a:r>
              <a:rPr lang="ko-KR" altLang="en-US" dirty="0"/>
              <a:t>컬럼으로 지정</a:t>
            </a:r>
            <a:endParaRPr lang="en-US" altLang="ko-KR" dirty="0"/>
          </a:p>
          <a:p>
            <a:pPr lvl="3">
              <a:tabLst>
                <a:tab pos="1257300" algn="l"/>
              </a:tabLst>
            </a:pPr>
            <a:r>
              <a:rPr lang="ko-KR" altLang="en-US" dirty="0"/>
              <a:t>국가별 변화 추이를 확인해야 하므로 </a:t>
            </a:r>
            <a:r>
              <a:rPr lang="en-US" altLang="ko-KR" dirty="0"/>
              <a:t>group </a:t>
            </a:r>
            <a:r>
              <a:rPr lang="ko-KR" altLang="en-US" dirty="0"/>
              <a:t>옵션에는 </a:t>
            </a:r>
            <a:r>
              <a:rPr lang="en-US" altLang="ko-KR" dirty="0"/>
              <a:t>country </a:t>
            </a:r>
            <a:r>
              <a:rPr lang="ko-KR" altLang="en-US" dirty="0"/>
              <a:t>컬럼을 지정</a:t>
            </a:r>
            <a:endParaRPr lang="en-US" altLang="ko-KR" dirty="0"/>
          </a:p>
          <a:p>
            <a:pPr lvl="3">
              <a:tabLst>
                <a:tab pos="1257300" algn="l"/>
              </a:tabLst>
            </a:pPr>
            <a:r>
              <a:rPr lang="ko-KR" altLang="en-US" dirty="0"/>
              <a:t>선 그래프를 그리는 </a:t>
            </a:r>
            <a:r>
              <a:rPr lang="en-US" altLang="ko-KR" dirty="0" err="1"/>
              <a:t>geom_line</a:t>
            </a:r>
            <a:r>
              <a:rPr lang="en-US" altLang="ko-KR" dirty="0"/>
              <a:t>( ) </a:t>
            </a:r>
            <a:r>
              <a:rPr lang="ko-KR" altLang="en-US" dirty="0"/>
              <a:t>함수의 </a:t>
            </a:r>
            <a:r>
              <a:rPr lang="en-US" altLang="ko-KR" dirty="0"/>
              <a:t>color </a:t>
            </a:r>
            <a:r>
              <a:rPr lang="ko-KR" altLang="en-US" dirty="0"/>
              <a:t>옵션에 </a:t>
            </a:r>
            <a:r>
              <a:rPr lang="en-US" altLang="ko-KR" dirty="0"/>
              <a:t>country </a:t>
            </a:r>
            <a:r>
              <a:rPr lang="ko-KR" altLang="en-US" dirty="0"/>
              <a:t>컬럼을 지정하면 국가별로 다른 </a:t>
            </a:r>
            <a:br>
              <a:rPr lang="en-US" altLang="ko-KR" dirty="0"/>
            </a:br>
            <a:r>
              <a:rPr lang="ko-KR" altLang="en-US" dirty="0"/>
              <a:t>색상의 선 그래프가 구현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24F142-837F-4EBB-A561-09984A4C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287700"/>
              </p:ext>
            </p:extLst>
          </p:nvPr>
        </p:nvGraphicFramePr>
        <p:xfrm>
          <a:off x="1906165" y="2895343"/>
          <a:ext cx="587780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780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 그래프 그리기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library(ggplot2)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(top5_melt,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value, group = country))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(color = country))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AFDF4DA-695B-4390-8AFB-0DBEDD748889}"/>
              </a:ext>
            </a:extLst>
          </p:cNvPr>
          <p:cNvSpPr/>
          <p:nvPr/>
        </p:nvSpPr>
        <p:spPr>
          <a:xfrm>
            <a:off x="2142503" y="4071559"/>
            <a:ext cx="316523" cy="224301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F6A1B5-C619-4FAA-B3C8-59A8CD45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48" y="3968616"/>
            <a:ext cx="4673018" cy="27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함수로 그래프를 그리면서 </a:t>
            </a:r>
            <a:r>
              <a:rPr lang="en-US" altLang="ko-KR" dirty="0"/>
              <a:t>y</a:t>
            </a:r>
            <a:r>
              <a:rPr lang="ko-KR" altLang="en-US" dirty="0"/>
              <a:t>축의 범위를 조정할 때는 </a:t>
            </a:r>
            <a:r>
              <a:rPr lang="en-US" altLang="ko-KR" dirty="0" err="1"/>
              <a:t>scale_y_continuous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그래프 가독성을 위해 </a:t>
            </a:r>
            <a:r>
              <a:rPr lang="en-US" altLang="ko-KR" dirty="0" err="1"/>
              <a:t>ggtitle</a:t>
            </a:r>
            <a:r>
              <a:rPr lang="en-US" altLang="ko-KR" dirty="0"/>
              <a:t>( ) </a:t>
            </a:r>
            <a:r>
              <a:rPr lang="ko-KR" altLang="en-US" dirty="0"/>
              <a:t>함수로 그래프 제목 삽입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24F142-837F-4EBB-A561-09984A4C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772092"/>
              </p:ext>
            </p:extLst>
          </p:nvPr>
        </p:nvGraphicFramePr>
        <p:xfrm>
          <a:off x="1732546" y="1516742"/>
          <a:ext cx="6873232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323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 제목 지정하고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축 범위 조정하기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(top5_melt,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value, group = country))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(color = country))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ggtitle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("2020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년 국적별 입국 수 변화 추이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scale_y_continuous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(breaks = seq(0, 500000, 50000))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AFDF4DA-695B-4390-8AFB-0DBEDD748889}"/>
              </a:ext>
            </a:extLst>
          </p:cNvPr>
          <p:cNvSpPr/>
          <p:nvPr/>
        </p:nvSpPr>
        <p:spPr>
          <a:xfrm>
            <a:off x="2032020" y="2985192"/>
            <a:ext cx="316523" cy="224301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0760-42F5-4121-9F23-60BEB5B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58" y="2934605"/>
            <a:ext cx="4876889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814EC8-17D1-43D9-8718-EF42CACC3BB5}"/>
              </a:ext>
            </a:extLst>
          </p:cNvPr>
          <p:cNvSpPr txBox="1"/>
          <p:nvPr/>
        </p:nvSpPr>
        <p:spPr>
          <a:xfrm>
            <a:off x="2731258" y="5772592"/>
            <a:ext cx="73867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scale_y_continuous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 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함수는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축 범위를 조정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seq( 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함수를 함께 사용하여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축 범위를 일정한 간격으로 조정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seq(0, 500000, 50000)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코드는 축 범위를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500000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까지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50000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씩 지정한다는 의미</a:t>
            </a:r>
          </a:p>
        </p:txBody>
      </p:sp>
    </p:spTree>
    <p:extLst>
      <p:ext uri="{BB962C8B-B14F-4D97-AF65-F5344CB8AC3E}">
        <p14:creationId xmlns:p14="http://schemas.microsoft.com/office/powerpoint/2010/main" val="573727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누적 막대 그래프로 변화량을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데이터는 </a:t>
            </a:r>
            <a:r>
              <a:rPr lang="en-US" altLang="ko-KR" dirty="0"/>
              <a:t>top5_melt</a:t>
            </a:r>
            <a:r>
              <a:rPr lang="ko-KR" altLang="en-US" dirty="0"/>
              <a:t>를 그대로 사용하고 </a:t>
            </a:r>
            <a:r>
              <a:rPr lang="en-US" altLang="ko-KR" dirty="0" err="1"/>
              <a:t>geom_bar</a:t>
            </a:r>
            <a:r>
              <a:rPr lang="en-US" altLang="ko-KR" dirty="0"/>
              <a:t>( ) </a:t>
            </a:r>
            <a:r>
              <a:rPr lang="ko-KR" altLang="en-US" dirty="0"/>
              <a:t>함수로 그래프를 구현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국가별로 구분할 수 있도록 막대에 색상도 추가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24F142-837F-4EBB-A561-09984A4C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68446"/>
              </p:ext>
            </p:extLst>
          </p:nvPr>
        </p:nvGraphicFramePr>
        <p:xfrm>
          <a:off x="1748849" y="1810043"/>
          <a:ext cx="570997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99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317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막대 그래프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(top5_melt,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value, fill = country)) +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(stat = "identity", position = "dodge")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57A4735-A96B-4CE3-9993-C9EABB5F7F80}"/>
              </a:ext>
            </a:extLst>
          </p:cNvPr>
          <p:cNvSpPr/>
          <p:nvPr/>
        </p:nvSpPr>
        <p:spPr>
          <a:xfrm>
            <a:off x="1967396" y="2782800"/>
            <a:ext cx="275125" cy="19929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1AECD-31FA-4182-AB2E-8C0EE86C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962" y="2672357"/>
            <a:ext cx="5020033" cy="2926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61BFC9-8745-41F0-A52A-30CC376D406F}"/>
              </a:ext>
            </a:extLst>
          </p:cNvPr>
          <p:cNvSpPr txBox="1"/>
          <p:nvPr/>
        </p:nvSpPr>
        <p:spPr>
          <a:xfrm>
            <a:off x="1748849" y="5598436"/>
            <a:ext cx="87573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막대 그래프 색상을 다르게 표시할 때는 </a:t>
            </a:r>
            <a:r>
              <a:rPr lang="en-US" altLang="ko-KR" sz="1400" dirty="0" err="1"/>
              <a:t>ggplot</a:t>
            </a:r>
            <a:r>
              <a:rPr lang="en-US" altLang="ko-KR" sz="1400" dirty="0"/>
              <a:t> ( ) </a:t>
            </a:r>
            <a:r>
              <a:rPr lang="ko-KR" altLang="en-US" sz="1400" dirty="0"/>
              <a:t>함수에 </a:t>
            </a:r>
            <a:r>
              <a:rPr lang="en-US" altLang="ko-KR" sz="1400" dirty="0"/>
              <a:t>color </a:t>
            </a:r>
            <a:r>
              <a:rPr lang="ko-KR" altLang="en-US" sz="1400" dirty="0"/>
              <a:t>혹은 </a:t>
            </a:r>
            <a:r>
              <a:rPr lang="en-US" altLang="ko-KR" sz="1400" dirty="0"/>
              <a:t>fill </a:t>
            </a:r>
            <a:r>
              <a:rPr lang="ko-KR" altLang="en-US" sz="1400" dirty="0"/>
              <a:t>옵션을 사용</a:t>
            </a:r>
            <a:br>
              <a:rPr lang="en-US" altLang="ko-KR" sz="1400" dirty="0"/>
            </a:br>
            <a:r>
              <a:rPr lang="en-US" altLang="ko-KR" sz="1400" dirty="0"/>
              <a:t>-  fill </a:t>
            </a:r>
            <a:r>
              <a:rPr lang="ko-KR" altLang="en-US" sz="1400" dirty="0"/>
              <a:t>옵션으로는 막대 안의 색상을</a:t>
            </a:r>
            <a:r>
              <a:rPr lang="en-US" altLang="ko-KR" sz="1400" dirty="0"/>
              <a:t>, color </a:t>
            </a:r>
            <a:r>
              <a:rPr lang="ko-KR" altLang="en-US" sz="1400" dirty="0"/>
              <a:t>옵션으로는 막대 테두리 색상을 지정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y</a:t>
            </a:r>
            <a:r>
              <a:rPr lang="ko-KR" altLang="en-US" sz="1400" dirty="0"/>
              <a:t>축 데이터를 막대 그래프로 그릴 때는 </a:t>
            </a:r>
            <a:r>
              <a:rPr lang="en-US" altLang="ko-KR" sz="1400" dirty="0"/>
              <a:t>stat </a:t>
            </a:r>
            <a:r>
              <a:rPr lang="ko-KR" altLang="en-US" sz="1400" dirty="0"/>
              <a:t>옵션을 사용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막대 위치를 나타내는 </a:t>
            </a:r>
            <a:r>
              <a:rPr lang="en-US" altLang="ko-KR" sz="1400" dirty="0"/>
              <a:t>position </a:t>
            </a:r>
            <a:r>
              <a:rPr lang="ko-KR" altLang="en-US" sz="1400" dirty="0"/>
              <a:t>옵션을 </a:t>
            </a:r>
            <a:r>
              <a:rPr lang="en-US" altLang="ko-KR" sz="1400" dirty="0"/>
              <a:t>dodge</a:t>
            </a:r>
            <a:r>
              <a:rPr lang="ko-KR" altLang="en-US" sz="1400" dirty="0"/>
              <a:t>로 설정해야 데이터별로 막대 그래프를 구현</a:t>
            </a:r>
          </a:p>
        </p:txBody>
      </p:sp>
    </p:spTree>
    <p:extLst>
      <p:ext uri="{BB962C8B-B14F-4D97-AF65-F5344CB8AC3E}">
        <p14:creationId xmlns:p14="http://schemas.microsoft.com/office/powerpoint/2010/main" val="3782834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해외 입국자 추이 확인하기 </a:t>
            </a:r>
            <a:r>
              <a:rPr lang="en-US" altLang="ko-KR" sz="2400" dirty="0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누적 막대 그래프를 그릴 때는 </a:t>
            </a:r>
            <a:r>
              <a:rPr lang="en-US" altLang="ko-KR" dirty="0"/>
              <a:t>position </a:t>
            </a:r>
            <a:r>
              <a:rPr lang="ko-KR" altLang="en-US" dirty="0"/>
              <a:t>옵션을 </a:t>
            </a:r>
            <a:r>
              <a:rPr lang="en-US" altLang="ko-KR" dirty="0"/>
              <a:t>stack</a:t>
            </a:r>
            <a:r>
              <a:rPr lang="ko-KR" altLang="en-US" dirty="0"/>
              <a:t>으로 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424F142-837F-4EBB-A561-09984A4C1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783743"/>
              </p:ext>
            </p:extLst>
          </p:nvPr>
        </p:nvGraphicFramePr>
        <p:xfrm>
          <a:off x="1759051" y="1332641"/>
          <a:ext cx="599355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355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317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누적 막대 그래프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(top5_melt,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value, fill = country))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(stat = "identity", position = "stack")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57A4735-A96B-4CE3-9993-C9EABB5F7F80}"/>
              </a:ext>
            </a:extLst>
          </p:cNvPr>
          <p:cNvSpPr/>
          <p:nvPr/>
        </p:nvSpPr>
        <p:spPr>
          <a:xfrm>
            <a:off x="1955820" y="2382502"/>
            <a:ext cx="275125" cy="19929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D7C20-DF7A-42CC-A741-F63AD37B0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94" y="2315838"/>
            <a:ext cx="4717067" cy="272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2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ko-Kore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301C5D93-70E4-4CBC-BBF8-FCC3AFED1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30D5A-3073-42CB-919C-264D9ED34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815008"/>
            <a:ext cx="9864725" cy="5386500"/>
          </a:xfrm>
        </p:spPr>
        <p:txBody>
          <a:bodyPr numCol="1" spcCol="180000">
            <a:normAutofit fontScale="70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01: </a:t>
            </a:r>
            <a:r>
              <a:rPr lang="ko-KR" altLang="en-US" sz="2300" b="1" dirty="0"/>
              <a:t>빅데이터와 </a:t>
            </a:r>
            <a:r>
              <a:rPr lang="en-US" altLang="ko-KR" sz="2300" b="1" dirty="0"/>
              <a:t>R</a:t>
            </a:r>
            <a:endParaRPr lang="ko-KR" altLang="en-US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R </a:t>
            </a:r>
            <a:r>
              <a:rPr lang="ko-KR" altLang="en-US" sz="2200" dirty="0"/>
              <a:t>언어 개념과 개발 환경 설치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b="1" dirty="0"/>
              <a:t>CHAPTER 02: </a:t>
            </a:r>
            <a:r>
              <a:rPr lang="ko-KR" altLang="en-US" sz="2400" b="1" dirty="0"/>
              <a:t>데이터 분석을 위한 기본 다지기</a:t>
            </a:r>
            <a:endParaRPr lang="en-US" altLang="ko-KR" sz="24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데이터 분석 과정 및 데이터 구조와 종류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03: R </a:t>
            </a:r>
            <a:r>
              <a:rPr lang="ko-KR" altLang="en-US" sz="2300" b="1" dirty="0"/>
              <a:t>프로그래밍 익히기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변수와 함수 및 조건문과 반복문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04: </a:t>
            </a:r>
            <a:r>
              <a:rPr lang="ko-KR" altLang="en-US" sz="2300" b="1" dirty="0"/>
              <a:t>데이터 다루기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데이터 수집</a:t>
            </a:r>
            <a:r>
              <a:rPr lang="en-US" altLang="ko-KR" sz="2200" dirty="0"/>
              <a:t>, </a:t>
            </a:r>
            <a:r>
              <a:rPr lang="ko-KR" altLang="en-US" sz="2200" dirty="0"/>
              <a:t>구조 관측 방법과 그래프 그리기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05: </a:t>
            </a:r>
            <a:r>
              <a:rPr lang="ko-KR" altLang="en-US" sz="2300" b="1" dirty="0"/>
              <a:t>데이터 가공하기 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 err="1"/>
              <a:t>dplyr</a:t>
            </a:r>
            <a:r>
              <a:rPr lang="en-US" altLang="ko-KR" sz="2200" dirty="0"/>
              <a:t> </a:t>
            </a:r>
            <a:r>
              <a:rPr lang="ko-KR" altLang="en-US" sz="2200" dirty="0"/>
              <a:t>패키지와 </a:t>
            </a:r>
            <a:r>
              <a:rPr lang="en-US" altLang="ko-KR" sz="2200" dirty="0"/>
              <a:t>reshape2 </a:t>
            </a:r>
            <a:r>
              <a:rPr lang="ko-KR" altLang="en-US" sz="2200" dirty="0"/>
              <a:t>패키지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06: </a:t>
            </a:r>
            <a:r>
              <a:rPr lang="ko-KR" altLang="en-US" sz="2300" b="1" dirty="0"/>
              <a:t>데이터 시각화</a:t>
            </a:r>
            <a:r>
              <a:rPr lang="en-US" altLang="ko-KR" sz="2300" b="1" dirty="0"/>
              <a:t>: ggplot2 </a:t>
            </a:r>
            <a:r>
              <a:rPr lang="ko-KR" altLang="en-US" sz="2300" b="1" dirty="0"/>
              <a:t>패키지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ggplot2 </a:t>
            </a:r>
            <a:r>
              <a:rPr lang="ko-KR" altLang="en-US" sz="2200" dirty="0"/>
              <a:t>패키지 그래프 구현과 </a:t>
            </a:r>
            <a:r>
              <a:rPr lang="en-US" altLang="ko-KR" sz="2200" dirty="0" err="1"/>
              <a:t>ggmap</a:t>
            </a:r>
            <a:r>
              <a:rPr lang="en-US" altLang="ko-KR" sz="2200" dirty="0"/>
              <a:t> </a:t>
            </a:r>
            <a:r>
              <a:rPr lang="ko-KR" altLang="en-US" sz="2200" dirty="0"/>
              <a:t>패키지 지도 시각화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07: </a:t>
            </a:r>
            <a:r>
              <a:rPr lang="ko-KR" altLang="en-US" sz="2300" b="1" dirty="0"/>
              <a:t>프로젝트로 실력 다지기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지역별 국내 휴양림 분포</a:t>
            </a:r>
            <a:r>
              <a:rPr lang="en-US" altLang="ko-KR" sz="2200" dirty="0"/>
              <a:t>, </a:t>
            </a:r>
            <a:r>
              <a:rPr lang="ko-KR" altLang="en-US" sz="2200" dirty="0"/>
              <a:t>해외 입국자 추이 등 프로젝트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08: </a:t>
            </a:r>
            <a:r>
              <a:rPr lang="ko-KR" altLang="en-US" sz="2300" b="1" dirty="0"/>
              <a:t>데이터 분석 보고서 공유하기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R </a:t>
            </a:r>
            <a:r>
              <a:rPr lang="ko-KR" altLang="en-US" sz="2200" dirty="0"/>
              <a:t>마크다운 데이터 분석 보고서 작성과 </a:t>
            </a:r>
            <a:r>
              <a:rPr lang="en-US" altLang="ko-KR" sz="2200" dirty="0" err="1"/>
              <a:t>Rpubs</a:t>
            </a:r>
            <a:r>
              <a:rPr lang="ko-KR" altLang="en-US" sz="2200" dirty="0"/>
              <a:t>로 데이터 분석 보고서 공유하는 방법 등 학습</a:t>
            </a:r>
            <a:endParaRPr lang="en-US" altLang="ko-KR" sz="2200" dirty="0"/>
          </a:p>
          <a:p>
            <a:pPr>
              <a:buClr>
                <a:schemeClr val="tx1"/>
              </a:buClr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19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분석 단계로 정리하는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주제 선정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코로나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19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 발생한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2020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년 해외 입국자 수에 얼마나 변화가 있을까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?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수집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투어고 사이트에서 입국 통계 데이터 다운로드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1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차 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엑셀로 불필요한 행과 열을 제거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2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차 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분석에 오류가 없도록 컬럼명을 변경하고 공백도 제거한 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국가별로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월부터 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12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월까지의 변화를 살펴봐야 하므로 국가를 기준으로 데이터 재구조화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국가별 변화 추이를 확인하기 적합한 선 그래프를 그려 시각화하고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전체 해외 입국자 변화 추이도 함께 확인하기 위해 누적 막대 그래프를 구현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결론 도출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1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월부터 감소하기 시작하여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2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월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3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월에 급격하게 줄어든 후 큰 변화가 없음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0957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81909"/>
              </p:ext>
            </p:extLst>
          </p:nvPr>
        </p:nvGraphicFramePr>
        <p:xfrm>
          <a:off x="1524000" y="1336383"/>
          <a:ext cx="8464062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8062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colnames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컬럼명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열 이름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을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gsub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특정 문자를 원하는 문자열로 대체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order()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데이터를 정렬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기본값 오름차순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melt()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[reshape2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데이터 열을 행으로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geom_line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선 그래프를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616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scale_y_continuous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y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축 범위를 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297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ggtitle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그래프에 제목을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8603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seq()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차이가 일정한 연속값을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520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geom_bar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막대 그래프를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09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666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데이터를 관측할 때 사용하는 기술통계 함수가 아닌 것은</a:t>
            </a:r>
            <a:r>
              <a:rPr lang="en-US" altLang="ko-KR" sz="1600" dirty="0"/>
              <a:t>?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str(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skewness(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mean(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median( )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ls( )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다음 설명에 맞는 함수를 빈칸에 채우기</a:t>
            </a:r>
            <a:endParaRPr lang="en-US" altLang="ko-KR" sz="1600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선 그래프 그리기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y</a:t>
            </a:r>
            <a:r>
              <a:rPr lang="ko-KR" altLang="en-US" dirty="0"/>
              <a:t>축 범위를 조정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그래프에 제목을 지정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연속값을 생성</a:t>
            </a:r>
            <a:endParaRPr lang="en-US" altLang="ko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66CC1F-BA21-4048-AD1F-9A651EA15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191806"/>
              </p:ext>
            </p:extLst>
          </p:nvPr>
        </p:nvGraphicFramePr>
        <p:xfrm>
          <a:off x="4657257" y="4071908"/>
          <a:ext cx="338231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3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522E8C-1CAE-45A4-AC9C-28BBFF5FD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389556"/>
              </p:ext>
            </p:extLst>
          </p:nvPr>
        </p:nvGraphicFramePr>
        <p:xfrm>
          <a:off x="4657257" y="4404416"/>
          <a:ext cx="338231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3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E1AD79-87AC-4315-8B7A-425D64B86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436780"/>
              </p:ext>
            </p:extLst>
          </p:nvPr>
        </p:nvGraphicFramePr>
        <p:xfrm>
          <a:off x="4657257" y="4736924"/>
          <a:ext cx="338231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3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A45E17-0A63-4679-924D-F00EA7E9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491077"/>
              </p:ext>
            </p:extLst>
          </p:nvPr>
        </p:nvGraphicFramePr>
        <p:xfrm>
          <a:off x="4657257" y="5069433"/>
          <a:ext cx="3382312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3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29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sz="1600" dirty="0"/>
              <a:t>다음 데이터의 공백을 제거하여 실행 결과처럼 출력</a:t>
            </a:r>
            <a:endParaRPr lang="en-US" altLang="ko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A66CC1F-BA21-4048-AD1F-9A651EA15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712306"/>
              </p:ext>
            </p:extLst>
          </p:nvPr>
        </p:nvGraphicFramePr>
        <p:xfrm>
          <a:off x="1558924" y="1956556"/>
          <a:ext cx="7198213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82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carName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 c("Porsche 911", "the new GRANDEUR", "All New Carnival")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522E8C-1CAE-45A4-AC9C-28BBFF5FD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28740"/>
              </p:ext>
            </p:extLst>
          </p:nvPr>
        </p:nvGraphicFramePr>
        <p:xfrm>
          <a:off x="1558924" y="2441572"/>
          <a:ext cx="338231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31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 &lt;-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E5E74C7-1A38-4539-A24C-74744A12254B}"/>
              </a:ext>
            </a:extLst>
          </p:cNvPr>
          <p:cNvSpPr/>
          <p:nvPr/>
        </p:nvSpPr>
        <p:spPr>
          <a:xfrm>
            <a:off x="2281308" y="2496925"/>
            <a:ext cx="248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B1704-BD38-4CE6-B191-E7DB6110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91" y="3139948"/>
            <a:ext cx="6797233" cy="7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81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마무리⑤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4"/>
            </a:pPr>
            <a:r>
              <a:rPr lang="ko-KR" altLang="en-US" sz="1600" dirty="0"/>
              <a:t>다이아몬드 크기</a:t>
            </a:r>
            <a:r>
              <a:rPr lang="en-US" altLang="ko-KR" sz="1600" dirty="0"/>
              <a:t>(carat)</a:t>
            </a:r>
            <a:r>
              <a:rPr lang="ko-KR" altLang="en-US" sz="1600" dirty="0"/>
              <a:t>에 따른 가격</a:t>
            </a:r>
            <a:r>
              <a:rPr lang="en-US" altLang="ko-KR" sz="1600" dirty="0"/>
              <a:t>(price)</a:t>
            </a:r>
            <a:r>
              <a:rPr lang="ko-KR" altLang="en-US" sz="1600" dirty="0"/>
              <a:t>을 나타내는 그래프 그리기</a:t>
            </a:r>
            <a:r>
              <a:rPr lang="en-US" altLang="ko-KR" sz="1600" dirty="0"/>
              <a:t>. </a:t>
            </a:r>
            <a:r>
              <a:rPr lang="ko-KR" altLang="en-US" sz="1600" dirty="0"/>
              <a:t>이때 다이아몬드 투명도</a:t>
            </a:r>
            <a:r>
              <a:rPr lang="en-US" altLang="ko-KR" sz="1600" dirty="0"/>
              <a:t>(clarity)</a:t>
            </a:r>
            <a:r>
              <a:rPr lang="ko-KR" altLang="en-US" sz="1600" dirty="0"/>
              <a:t>에 따라 </a:t>
            </a:r>
            <a:br>
              <a:rPr lang="en-US" altLang="ko-KR" sz="1600" dirty="0"/>
            </a:br>
            <a:r>
              <a:rPr lang="ko-KR" altLang="en-US" sz="1600" dirty="0"/>
              <a:t>그래프에 색상을 표현하고</a:t>
            </a:r>
            <a:r>
              <a:rPr lang="en-US" altLang="ko-KR" sz="1600" dirty="0"/>
              <a:t>, </a:t>
            </a:r>
            <a:r>
              <a:rPr lang="ko-KR" altLang="en-US" sz="1600" dirty="0"/>
              <a:t>제목과 축 범위를 지정하여 실행 결과처럼 출력</a:t>
            </a:r>
            <a:endParaRPr lang="en-US" altLang="ko-KR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522E8C-1CAE-45A4-AC9C-28BBFF5FD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875179"/>
              </p:ext>
            </p:extLst>
          </p:nvPr>
        </p:nvGraphicFramePr>
        <p:xfrm>
          <a:off x="1558924" y="2441572"/>
          <a:ext cx="593212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21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library(ggplot2)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(diamonds,                                                                                                        +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BE5E74C7-1A38-4539-A24C-74744A12254B}"/>
              </a:ext>
            </a:extLst>
          </p:cNvPr>
          <p:cNvSpPr/>
          <p:nvPr/>
        </p:nvSpPr>
        <p:spPr>
          <a:xfrm>
            <a:off x="3102261" y="2734012"/>
            <a:ext cx="39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EA70C-2667-406B-B591-7C9CFC5C330A}"/>
              </a:ext>
            </a:extLst>
          </p:cNvPr>
          <p:cNvSpPr/>
          <p:nvPr/>
        </p:nvSpPr>
        <p:spPr>
          <a:xfrm>
            <a:off x="1771280" y="2944220"/>
            <a:ext cx="39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F38EF-AECC-4A5B-AA64-E768EE54A362}"/>
              </a:ext>
            </a:extLst>
          </p:cNvPr>
          <p:cNvSpPr/>
          <p:nvPr/>
        </p:nvSpPr>
        <p:spPr>
          <a:xfrm>
            <a:off x="1771280" y="3147751"/>
            <a:ext cx="39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CFAA8-A017-4603-903B-AA868A92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402" y="2290946"/>
            <a:ext cx="3082161" cy="34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7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정보 다운로드하기</a:t>
            </a:r>
          </a:p>
          <a:p>
            <a:pPr marL="1254125" lvl="2" indent="-339725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메인 화면 검색 창에 </a:t>
            </a:r>
            <a:r>
              <a:rPr lang="en-US" altLang="ko-KR" dirty="0"/>
              <a:t>[</a:t>
            </a:r>
            <a:r>
              <a:rPr lang="ko-KR" altLang="en-US" dirty="0"/>
              <a:t>선별진료소 현황</a:t>
            </a:r>
            <a:r>
              <a:rPr lang="en-US" altLang="ko-KR" dirty="0"/>
              <a:t>]</a:t>
            </a:r>
            <a:r>
              <a:rPr lang="ko-KR" altLang="en-US" dirty="0"/>
              <a:t>을 입력하고 돋보기 버튼을 클릭해 데이터를 검색</a:t>
            </a:r>
            <a:endParaRPr lang="en-US" altLang="ko-KR" dirty="0"/>
          </a:p>
          <a:p>
            <a:pPr marL="1254125" lvl="2" indent="-339725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파일데이터 목록 중 </a:t>
            </a:r>
            <a:r>
              <a:rPr lang="en-US" altLang="ko-KR" dirty="0"/>
              <a:t>[</a:t>
            </a:r>
            <a:r>
              <a:rPr lang="ko-KR" altLang="en-US" dirty="0"/>
              <a:t>보건복지부</a:t>
            </a:r>
            <a:r>
              <a:rPr lang="en-US" altLang="ko-KR" dirty="0"/>
              <a:t>_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선별진료소</a:t>
            </a:r>
            <a:r>
              <a:rPr lang="en-US" altLang="ko-KR" dirty="0"/>
              <a:t>_</a:t>
            </a:r>
            <a:r>
              <a:rPr lang="ko-KR" altLang="en-US" dirty="0"/>
              <a:t>현황</a:t>
            </a:r>
            <a:r>
              <a:rPr lang="en-US" altLang="ko-KR" dirty="0"/>
              <a:t>]</a:t>
            </a:r>
            <a:r>
              <a:rPr lang="ko-KR" altLang="en-US" dirty="0"/>
              <a:t> 클릭</a:t>
            </a:r>
            <a:endParaRPr lang="en-US" altLang="ko-KR" dirty="0"/>
          </a:p>
          <a:p>
            <a:pPr marL="1254125" lvl="2" indent="-339725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파일데이터 정보 화면에서 메타데이터를 확인 → 표 중간에 있는 </a:t>
            </a:r>
            <a:r>
              <a:rPr lang="en-US" altLang="ko-KR" dirty="0"/>
              <a:t>URL </a:t>
            </a:r>
            <a:r>
              <a:rPr lang="ko-KR" altLang="en-US" dirty="0"/>
              <a:t>링크를 클릭하여 코로나</a:t>
            </a:r>
            <a:r>
              <a:rPr lang="en-US" altLang="ko-KR" dirty="0"/>
              <a:t>19 </a:t>
            </a:r>
            <a:br>
              <a:rPr lang="en-US" altLang="ko-KR" dirty="0"/>
            </a:br>
            <a:r>
              <a:rPr lang="ko-KR" altLang="en-US" dirty="0"/>
              <a:t>선별진료소 현황 페이지로 이동</a:t>
            </a:r>
            <a:endParaRPr lang="en-US" altLang="ko-KR" dirty="0"/>
          </a:p>
          <a:p>
            <a:pPr marL="1254125" lvl="2" indent="-339725">
              <a:buNone/>
              <a:tabLst>
                <a:tab pos="1257300" algn="l"/>
              </a:tabLst>
            </a:pPr>
            <a:r>
              <a:rPr lang="en-US" altLang="ko-KR" dirty="0"/>
              <a:t>04 </a:t>
            </a:r>
            <a:r>
              <a:rPr lang="ko-KR" altLang="en-US" dirty="0"/>
              <a:t>선별진료소 목록 오른쪽 위에 있는 </a:t>
            </a:r>
            <a:r>
              <a:rPr lang="en-US" altLang="ko-KR" dirty="0"/>
              <a:t>[</a:t>
            </a:r>
            <a:r>
              <a:rPr lang="ko-KR" altLang="en-US" dirty="0"/>
              <a:t>엑셀파일 다운로드</a:t>
            </a:r>
            <a:r>
              <a:rPr lang="en-US" altLang="ko-KR" dirty="0"/>
              <a:t>]</a:t>
            </a:r>
            <a:r>
              <a:rPr lang="ko-KR" altLang="en-US" dirty="0"/>
              <a:t>를 클릭하여 데이터 파일을 다운로드한 후 </a:t>
            </a:r>
            <a:br>
              <a:rPr lang="en-US" altLang="ko-KR" dirty="0"/>
            </a:br>
            <a:r>
              <a:rPr lang="ko-KR" altLang="en-US" dirty="0"/>
              <a:t>실습 폴더에</a:t>
            </a:r>
            <a:r>
              <a:rPr lang="en-US" altLang="ko-KR" dirty="0"/>
              <a:t>(C:/</a:t>
            </a:r>
            <a:r>
              <a:rPr lang="en-US" altLang="ko-KR" dirty="0" err="1"/>
              <a:t>Rstudy</a:t>
            </a:r>
            <a:r>
              <a:rPr lang="en-US" altLang="ko-KR" dirty="0"/>
              <a:t>) </a:t>
            </a:r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6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가공</a:t>
            </a:r>
            <a:r>
              <a:rPr lang="en-US" altLang="ko-KR" dirty="0"/>
              <a:t>: </a:t>
            </a:r>
            <a:r>
              <a:rPr lang="ko-KR" altLang="en-US" dirty="0"/>
              <a:t>필요한 데이터 추출하기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readxl</a:t>
            </a:r>
            <a:r>
              <a:rPr lang="en-US" altLang="ko-KR" dirty="0"/>
              <a:t> </a:t>
            </a:r>
            <a:r>
              <a:rPr lang="ko-KR" altLang="en-US" dirty="0"/>
              <a:t>패키지를 로드하고 </a:t>
            </a:r>
            <a:r>
              <a:rPr lang="en-US" altLang="ko-KR" dirty="0" err="1"/>
              <a:t>read_excel</a:t>
            </a:r>
            <a:r>
              <a:rPr lang="en-US" altLang="ko-KR" dirty="0"/>
              <a:t>( ) </a:t>
            </a:r>
            <a:r>
              <a:rPr lang="ko-KR" altLang="en-US" dirty="0"/>
              <a:t>함수로 파일을 가져와 데이터는 </a:t>
            </a:r>
            <a:r>
              <a:rPr lang="en-US" altLang="ko-KR" dirty="0"/>
              <a:t>View( ) </a:t>
            </a:r>
            <a:r>
              <a:rPr lang="ko-KR" altLang="en-US" dirty="0"/>
              <a:t>함수로 확인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데이터 세트에서 필요한 컬럼만 추출해서 따로 저장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시도</a:t>
            </a:r>
            <a:r>
              <a:rPr lang="en-US" altLang="ko-KR" dirty="0"/>
              <a:t>, </a:t>
            </a:r>
            <a:r>
              <a:rPr lang="ko-KR" altLang="en-US" dirty="0"/>
              <a:t>시군구</a:t>
            </a:r>
            <a:r>
              <a:rPr lang="en-US" altLang="ko-KR" dirty="0"/>
              <a:t>, </a:t>
            </a:r>
            <a:r>
              <a:rPr lang="ko-KR" altLang="en-US" dirty="0"/>
              <a:t>의료기관명</a:t>
            </a:r>
            <a:r>
              <a:rPr lang="en-US" altLang="ko-KR" dirty="0"/>
              <a:t>, </a:t>
            </a:r>
            <a:r>
              <a:rPr lang="ko-KR" altLang="en-US" dirty="0"/>
              <a:t>주소로 데이터 시각화에 필요한 정보만 추출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xlsdata</a:t>
            </a:r>
            <a:r>
              <a:rPr lang="en-US" altLang="ko-KR" dirty="0"/>
              <a:t> </a:t>
            </a:r>
            <a:r>
              <a:rPr lang="ko-KR" altLang="en-US" dirty="0"/>
              <a:t>데이터 세트의 모든 행 중에 </a:t>
            </a:r>
            <a:r>
              <a:rPr lang="en-US" altLang="ko-KR" dirty="0"/>
              <a:t>2~5</a:t>
            </a:r>
            <a:r>
              <a:rPr lang="ko-KR" altLang="en-US" dirty="0"/>
              <a:t>열만 추출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52B9BE-9D76-4966-B663-977835DF6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46252"/>
              </p:ext>
            </p:extLst>
          </p:nvPr>
        </p:nvGraphicFramePr>
        <p:xfrm>
          <a:off x="1705462" y="1657816"/>
          <a:ext cx="620768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768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엑셀 파일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readxl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read_excel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("C:/Rstudy/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선별진료소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_20211125194459.xls")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View(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B76E06B-019C-4755-8F28-27D7DCD393C9}"/>
              </a:ext>
            </a:extLst>
          </p:cNvPr>
          <p:cNvSpPr txBox="1"/>
          <p:nvPr/>
        </p:nvSpPr>
        <p:spPr>
          <a:xfrm>
            <a:off x="4701688" y="2695424"/>
            <a:ext cx="1670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다운로드한 파일명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871119-EC7F-4F0D-B1F5-90A5B01C2209}"/>
              </a:ext>
            </a:extLst>
          </p:cNvPr>
          <p:cNvCxnSpPr/>
          <p:nvPr/>
        </p:nvCxnSpPr>
        <p:spPr>
          <a:xfrm>
            <a:off x="5509846" y="2323051"/>
            <a:ext cx="0" cy="33808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322226"/>
              </p:ext>
            </p:extLst>
          </p:nvPr>
        </p:nvGraphicFramePr>
        <p:xfrm>
          <a:off x="1705462" y="4464744"/>
          <a:ext cx="422055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055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컬럼 추출 및 열 이름 변경하기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xlsdata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[,c(2:5)]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F92970E-B8DD-4538-BC49-0772910000FE}"/>
              </a:ext>
            </a:extLst>
          </p:cNvPr>
          <p:cNvSpPr txBox="1"/>
          <p:nvPr/>
        </p:nvSpPr>
        <p:spPr>
          <a:xfrm>
            <a:off x="3048367" y="5426192"/>
            <a:ext cx="24614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2~5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열의 모든 행을 선택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75B27-367D-4CCB-9D2F-578A94203DC9}"/>
              </a:ext>
            </a:extLst>
          </p:cNvPr>
          <p:cNvCxnSpPr/>
          <p:nvPr/>
        </p:nvCxnSpPr>
        <p:spPr>
          <a:xfrm>
            <a:off x="3985846" y="5027220"/>
            <a:ext cx="0" cy="338087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93639-2FEB-4100-B1BE-3D8A85C0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541" y="4523912"/>
            <a:ext cx="4220553" cy="19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36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데이터 추출이 잘 되었는지 </a:t>
            </a:r>
            <a:r>
              <a:rPr lang="en-US" altLang="ko-KR" dirty="0"/>
              <a:t>head( ) </a:t>
            </a:r>
            <a:r>
              <a:rPr lang="ko-KR" altLang="en-US" dirty="0"/>
              <a:t>함수로 일부분을 먼저 확인하고</a:t>
            </a:r>
            <a:r>
              <a:rPr lang="en-US" altLang="ko-KR" dirty="0"/>
              <a:t>, </a:t>
            </a:r>
            <a:r>
              <a:rPr lang="ko-KR" altLang="en-US" dirty="0"/>
              <a:t>문제가 없다면 컬럼명을 변경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컬럼명이 한글이면 데이터 분석 중에 오류가 발생할 수 있기 때문임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영문 </a:t>
            </a:r>
            <a:r>
              <a:rPr lang="en-US" altLang="ko-KR" dirty="0"/>
              <a:t>state, city, name, </a:t>
            </a:r>
            <a:r>
              <a:rPr lang="en-US" altLang="ko-KR" dirty="0" err="1"/>
              <a:t>addr</a:t>
            </a:r>
            <a:r>
              <a:rPr lang="ko-KR" altLang="en-US" dirty="0"/>
              <a:t>로 각각 변경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19185"/>
              </p:ext>
            </p:extLst>
          </p:nvPr>
        </p:nvGraphicFramePr>
        <p:xfrm>
          <a:off x="1746493" y="1862504"/>
          <a:ext cx="485946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46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names(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names(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&lt;- c("state","city","name","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addr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names(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4E6B2EF6-F131-47BC-BE36-E5F86E2ACFAF}"/>
              </a:ext>
            </a:extLst>
          </p:cNvPr>
          <p:cNvSpPr/>
          <p:nvPr/>
        </p:nvSpPr>
        <p:spPr>
          <a:xfrm>
            <a:off x="1992925" y="2919925"/>
            <a:ext cx="257908" cy="22273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346173-62D0-4553-A324-5A32D557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30" y="2813165"/>
            <a:ext cx="3264620" cy="5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10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(1): </a:t>
            </a:r>
            <a:r>
              <a:rPr lang="ko-KR" altLang="en-US" dirty="0"/>
              <a:t>빈도분석하기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어느 지역에 선별진료소가 많고 적은지 비교하려면 빈도분석이 필요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table( ) </a:t>
            </a:r>
            <a:r>
              <a:rPr lang="ko-KR" altLang="en-US" dirty="0"/>
              <a:t>함수로 </a:t>
            </a:r>
            <a:r>
              <a:rPr lang="en-US" altLang="ko-KR" dirty="0"/>
              <a:t>state </a:t>
            </a:r>
            <a:r>
              <a:rPr lang="ko-KR" altLang="en-US" dirty="0"/>
              <a:t>변수의 빈도를 구하고 막대 그래프로 구현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126097"/>
              </p:ext>
            </p:extLst>
          </p:nvPr>
        </p:nvGraphicFramePr>
        <p:xfrm>
          <a:off x="1730131" y="2134680"/>
          <a:ext cx="313030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30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317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state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컬럼 빈도 확인하기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table(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data_raw$state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barplot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(table(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data_raw$state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4E6B2EF6-F131-47BC-BE36-E5F86E2ACFAF}"/>
              </a:ext>
            </a:extLst>
          </p:cNvPr>
          <p:cNvSpPr/>
          <p:nvPr/>
        </p:nvSpPr>
        <p:spPr>
          <a:xfrm>
            <a:off x="4983528" y="2363372"/>
            <a:ext cx="257908" cy="22273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E37BD-3A75-4DD5-A20E-3B645835B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743" y="2209157"/>
            <a:ext cx="6273956" cy="5311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5AE1A-253E-4780-A0F1-83049A6A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576" y="2866110"/>
            <a:ext cx="5997352" cy="30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4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F5F196-9F3E-44D8-9AB0-C90A4E783127}"/>
              </a:ext>
            </a:extLst>
          </p:cNvPr>
          <p:cNvGrpSpPr/>
          <p:nvPr/>
        </p:nvGrpSpPr>
        <p:grpSpPr>
          <a:xfrm>
            <a:off x="688104" y="1599922"/>
            <a:ext cx="8899965" cy="1055608"/>
            <a:chOff x="1496996" y="2264941"/>
            <a:chExt cx="8899965" cy="10556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04B8FC-09B2-4DD0-B837-A31F73CD05E1}"/>
                </a:ext>
              </a:extLst>
            </p:cNvPr>
            <p:cNvSpPr txBox="1"/>
            <p:nvPr/>
          </p:nvSpPr>
          <p:spPr>
            <a:xfrm>
              <a:off x="1496996" y="2264941"/>
              <a:ext cx="8899965" cy="105560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count ()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함수로 범주형 데이터 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level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확인하기</a:t>
              </a:r>
              <a:endParaRPr lang="en-US" altLang="ko-KR" sz="14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dplyr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패키지의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count()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함수는 열 값 빈도를 구하는 함수로 범주형 데이터의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level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을 확인 가능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count()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함수로 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data_raw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세트의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city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열 빈도를 구하면 다음과 같음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102DB-1FE0-4FB0-958A-EB038A3E6120}"/>
                </a:ext>
              </a:extLst>
            </p:cNvPr>
            <p:cNvSpPr txBox="1"/>
            <p:nvPr/>
          </p:nvSpPr>
          <p:spPr>
            <a:xfrm>
              <a:off x="1613825" y="2339341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F16D62C1-E659-44E5-B2DE-DB200A041A80}"/>
                </a:ext>
              </a:extLst>
            </p:cNvPr>
            <p:cNvSpPr/>
            <p:nvPr/>
          </p:nvSpPr>
          <p:spPr>
            <a:xfrm>
              <a:off x="1727328" y="2401552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FB36F1B-7AD1-425B-99A2-8D63CE4B3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742" y="1674322"/>
            <a:ext cx="26003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55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07: </a:t>
            </a:r>
            <a:r>
              <a:rPr lang="ko-KR" altLang="en-US" dirty="0"/>
              <a:t>프로젝트로 실력 다지기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dirty="0"/>
              <a:t>SECTION 7-1 </a:t>
            </a:r>
            <a:r>
              <a:rPr lang="ko-KR" altLang="en-US" dirty="0"/>
              <a:t>지역별 국내 휴양림 분포 비교하기</a:t>
            </a:r>
            <a:endParaRPr lang="en-US" altLang="ko-KR" dirty="0"/>
          </a:p>
          <a:p>
            <a:r>
              <a:rPr lang="en-US" altLang="ko-KR" dirty="0"/>
              <a:t>SECTION 7-2 </a:t>
            </a:r>
            <a:r>
              <a:rPr lang="ko-KR" altLang="en-US" dirty="0"/>
              <a:t>해외 입국자 추이 확인하기</a:t>
            </a:r>
            <a:endParaRPr lang="en-US" altLang="ko-KR" dirty="0"/>
          </a:p>
          <a:p>
            <a:r>
              <a:rPr lang="en-US" altLang="ko-KR" dirty="0"/>
              <a:t>SECTION 7-3 </a:t>
            </a:r>
            <a:r>
              <a:rPr lang="ko-KR" altLang="en-US" dirty="0"/>
              <a:t>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</a:t>
            </a:r>
            <a:endParaRPr lang="en-US" altLang="ko-KR" dirty="0"/>
          </a:p>
          <a:p>
            <a:r>
              <a:rPr lang="en-US" altLang="ko-KR" dirty="0"/>
              <a:t>SECTION 7-4 </a:t>
            </a:r>
            <a:r>
              <a:rPr lang="ko-KR" altLang="en-US" dirty="0"/>
              <a:t>서울시 지역별 미세먼지 농도 차이 비교하기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바닥글 개체 틀 36">
            <a:extLst>
              <a:ext uri="{FF2B5EF4-FFF2-40B4-BE49-F238E27FC236}">
                <a16:creationId xmlns:a16="http://schemas.microsoft.com/office/drawing/2014/main" id="{8D9C2507-1000-48C0-BCD3-1F511BF9F7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8318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ko-KR" altLang="en-US" dirty="0"/>
              <a:t>대전시 데이터를 추출해서 시각화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state </a:t>
            </a:r>
            <a:r>
              <a:rPr lang="ko-KR" altLang="en-US" dirty="0"/>
              <a:t>열에서 값이 </a:t>
            </a:r>
            <a:r>
              <a:rPr lang="en-US" altLang="ko-KR" dirty="0"/>
              <a:t>"</a:t>
            </a:r>
            <a:r>
              <a:rPr lang="ko-KR" altLang="en-US" dirty="0"/>
              <a:t>대전</a:t>
            </a:r>
            <a:r>
              <a:rPr lang="en-US" altLang="ko-KR" dirty="0"/>
              <a:t>"</a:t>
            </a:r>
            <a:r>
              <a:rPr lang="ko-KR" altLang="en-US" dirty="0"/>
              <a:t>인 데이터만 추출해서 </a:t>
            </a:r>
            <a:r>
              <a:rPr lang="en-US" altLang="ko-KR" dirty="0" err="1"/>
              <a:t>daejeon_data</a:t>
            </a:r>
            <a:r>
              <a:rPr lang="en-US" altLang="ko-KR" dirty="0"/>
              <a:t> </a:t>
            </a:r>
            <a:r>
              <a:rPr lang="ko-KR" altLang="en-US" dirty="0"/>
              <a:t>변수에 저장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앞에서 </a:t>
            </a:r>
            <a:r>
              <a:rPr lang="en-US" altLang="ko-KR" dirty="0"/>
              <a:t>table( ) </a:t>
            </a:r>
            <a:r>
              <a:rPr lang="ko-KR" altLang="en-US" dirty="0"/>
              <a:t>함수로 확인했던 빈도 결과와 동일한지 확인</a:t>
            </a:r>
            <a:r>
              <a:rPr lang="en-US" altLang="ko-KR" dirty="0"/>
              <a:t>	</a:t>
            </a:r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78126"/>
              </p:ext>
            </p:extLst>
          </p:nvPr>
        </p:nvGraphicFramePr>
        <p:xfrm>
          <a:off x="1558925" y="1997613"/>
          <a:ext cx="691099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099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317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대전시 선별진료소 데이터 추출하기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data_raw$state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==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",]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nrow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4E6B2EF6-F131-47BC-BE36-E5F86E2ACFAF}"/>
              </a:ext>
            </a:extLst>
          </p:cNvPr>
          <p:cNvSpPr/>
          <p:nvPr/>
        </p:nvSpPr>
        <p:spPr>
          <a:xfrm>
            <a:off x="1760695" y="3758848"/>
            <a:ext cx="257908" cy="22273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979633-14A2-4F94-8617-2C3EDEA85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59" y="3758848"/>
            <a:ext cx="4412332" cy="239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CDFCA0-D661-4720-9311-FB3DE08F746C}"/>
              </a:ext>
            </a:extLst>
          </p:cNvPr>
          <p:cNvSpPr txBox="1"/>
          <p:nvPr/>
        </p:nvSpPr>
        <p:spPr>
          <a:xfrm>
            <a:off x="4480090" y="3153919"/>
            <a:ext cx="1799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대전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 있는 행의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열 전체를 가져옴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189AC7-CF28-4CE3-BBD1-10CA4BDA0DA4}"/>
              </a:ext>
            </a:extLst>
          </p:cNvPr>
          <p:cNvCxnSpPr/>
          <p:nvPr/>
        </p:nvCxnSpPr>
        <p:spPr>
          <a:xfrm>
            <a:off x="5375275" y="2519290"/>
            <a:ext cx="0" cy="58068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72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(2): </a:t>
            </a:r>
            <a:r>
              <a:rPr lang="ko-KR" altLang="en-US" dirty="0"/>
              <a:t>지도 시각화하기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구글 지도를 이용하기 위해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패키지를 로드한 후 발급받은 구글 지도 </a:t>
            </a:r>
            <a:r>
              <a:rPr lang="en-US" altLang="ko-KR" dirty="0"/>
              <a:t>API </a:t>
            </a:r>
            <a:r>
              <a:rPr lang="ko-KR" altLang="en-US" dirty="0"/>
              <a:t>키 인증</a:t>
            </a:r>
            <a:r>
              <a:rPr lang="en-US" altLang="ko-KR" dirty="0"/>
              <a:t>.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각 선별진료소 위치에 점을 표시하려면 각 위치에 대한 위도와 경도 데이터가 필요</a:t>
            </a:r>
            <a:r>
              <a:rPr lang="en-US" altLang="ko-KR" dirty="0"/>
              <a:t> 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데이터 프레임에서 주소가 있는 열 전체를 가져와야 할 때는 </a:t>
            </a:r>
            <a:r>
              <a:rPr lang="en-US" altLang="ko-KR" dirty="0" err="1"/>
              <a:t>mutate_geocode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mutate_geocode</a:t>
            </a:r>
            <a:r>
              <a:rPr lang="en-US" altLang="ko-KR" dirty="0"/>
              <a:t>( ) </a:t>
            </a:r>
            <a:r>
              <a:rPr lang="ko-KR" altLang="en-US" dirty="0"/>
              <a:t>함수는 데이터 프레임의 컬럼명으로 주소가 있는 열을 기준으로 여러 주소의 </a:t>
            </a:r>
            <a:br>
              <a:rPr lang="en-US" altLang="ko-KR" dirty="0"/>
            </a:br>
            <a:r>
              <a:rPr lang="ko-KR" altLang="en-US" dirty="0"/>
              <a:t>경도와 위도 데이터를 한 번에 가져옴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56393"/>
              </p:ext>
            </p:extLst>
          </p:nvPr>
        </p:nvGraphicFramePr>
        <p:xfrm>
          <a:off x="1558922" y="2371579"/>
          <a:ext cx="8270877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087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세트에서 선별진료소 위도와 경도 데이터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ggmap_key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키를 입력하세요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."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register_google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ggmap_key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mutate_geocode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location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addr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source = 'google’)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daejeon_data$lon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D53118E-D01E-4058-BE42-0142631BB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241218"/>
              </p:ext>
            </p:extLst>
          </p:nvPr>
        </p:nvGraphicFramePr>
        <p:xfrm>
          <a:off x="1558923" y="5091199"/>
          <a:ext cx="6190031" cy="54408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19003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5440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mutate_geocode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프레임명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location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주소가 적힌 열의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source = 'google')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3151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 err="1"/>
              <a:t>ggmap</a:t>
            </a:r>
            <a:r>
              <a:rPr lang="en-US" altLang="ko-KR" dirty="0"/>
              <a:t>( ) </a:t>
            </a:r>
            <a:r>
              <a:rPr lang="ko-KR" altLang="en-US" dirty="0"/>
              <a:t>함수로 지도를 구현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maptype</a:t>
            </a:r>
            <a:r>
              <a:rPr lang="ko-KR" altLang="en-US" dirty="0"/>
              <a:t>은 </a:t>
            </a:r>
            <a:r>
              <a:rPr lang="en-US" altLang="ko-KR" dirty="0"/>
              <a:t>roadmap</a:t>
            </a:r>
            <a:r>
              <a:rPr lang="ko-KR" altLang="en-US" dirty="0"/>
              <a:t>으로</a:t>
            </a:r>
            <a:r>
              <a:rPr lang="en-US" altLang="ko-KR" dirty="0"/>
              <a:t>, zoom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정도로 지도 크기를 조정하고 앞에서 확인한 선별진료소의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위도와 경도 데이터를 점으로 표시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86438"/>
              </p:ext>
            </p:extLst>
          </p:nvPr>
        </p:nvGraphicFramePr>
        <p:xfrm>
          <a:off x="1881308" y="1861510"/>
          <a:ext cx="6436213" cy="1161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2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1161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대전시 지도 시각화하기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'roadmap', zoom = 11)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color = factor(name)), size = 3)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47DCD2C-63FE-4E44-89F3-93F4BA94B507}"/>
              </a:ext>
            </a:extLst>
          </p:cNvPr>
          <p:cNvSpPr/>
          <p:nvPr/>
        </p:nvSpPr>
        <p:spPr>
          <a:xfrm>
            <a:off x="2116017" y="3416953"/>
            <a:ext cx="339969" cy="21870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97037-5D63-4B9E-A921-8C6F2655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75" y="3291253"/>
            <a:ext cx="4276389" cy="312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2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지도에서 코로나</a:t>
            </a:r>
            <a:r>
              <a:rPr lang="en-US" altLang="ko-KR" dirty="0"/>
              <a:t>19 </a:t>
            </a:r>
            <a:r>
              <a:rPr lang="ko-KR" altLang="en-US" dirty="0"/>
              <a:t>선별진료소 위치 확인하기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 err="1"/>
              <a:t>get_googlemap</a:t>
            </a:r>
            <a:r>
              <a:rPr lang="en-US" altLang="ko-KR" dirty="0"/>
              <a:t>( ) </a:t>
            </a:r>
            <a:r>
              <a:rPr lang="ko-KR" altLang="en-US" dirty="0"/>
              <a:t>함수의 </a:t>
            </a:r>
            <a:r>
              <a:rPr lang="en-US" altLang="ko-KR" dirty="0"/>
              <a:t>markers </a:t>
            </a:r>
            <a:r>
              <a:rPr lang="ko-KR" altLang="en-US" dirty="0"/>
              <a:t>옵션은 위치 데이터를 지도 위에 마커 형태로 표시</a:t>
            </a:r>
            <a:br>
              <a:rPr lang="en-US" altLang="ko-KR" dirty="0"/>
            </a:br>
            <a:r>
              <a:rPr lang="en-US" altLang="ko-KR" dirty="0"/>
              <a:t>- markers </a:t>
            </a:r>
            <a:r>
              <a:rPr lang="ko-KR" altLang="en-US" dirty="0"/>
              <a:t>옵션에 위도와 경도 데이터를 넣어 위치 데이터를 표시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geom_text</a:t>
            </a:r>
            <a:r>
              <a:rPr lang="en-US" altLang="ko-KR" dirty="0"/>
              <a:t>( ) </a:t>
            </a:r>
            <a:r>
              <a:rPr lang="ko-KR" altLang="en-US" dirty="0"/>
              <a:t>함수를 이용해 지도에 장소명을 레이블로 넣어주면 선별진료소의 위치와 이름을 함께 파악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0C7FB2-F168-40EE-8D58-21FAD52E0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83701"/>
              </p:ext>
            </p:extLst>
          </p:nvPr>
        </p:nvGraphicFramePr>
        <p:xfrm>
          <a:off x="1558925" y="1880437"/>
          <a:ext cx="917941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7941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마커로 위치 표시하고 위치 이름 넣기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daejeon_data_marker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data.frame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daejeon_data$lon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daejeon_data$lat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('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',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'roadmap’, zoom = 11, markers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daejeon_data_marker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geom_text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lat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), size = 3, label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daejeon_data$name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747DCD2C-63FE-4E44-89F3-93F4BA94B507}"/>
              </a:ext>
            </a:extLst>
          </p:cNvPr>
          <p:cNvSpPr/>
          <p:nvPr/>
        </p:nvSpPr>
        <p:spPr>
          <a:xfrm>
            <a:off x="1787771" y="3323324"/>
            <a:ext cx="339969" cy="21870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B6FE1-E201-4C68-8A3C-4B15956D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54" y="3237729"/>
            <a:ext cx="3142883" cy="28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48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분석 단계로 정리하는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주제 선정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대전시에 코로나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19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선별진료소가 얼마나 있고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어디에 있을까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?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수집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공공데이터포털에서 코로나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19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선별진료소 위치를 다운로드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시각화에 필요한 컬럼만 추출하고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컬럼명을 한글에서 영문으로 변경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선별진료소가 어느 지역에 많고 적은 지 빈도분석으로 확인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대전시 선별 진료소 데이터를 추출</a:t>
            </a:r>
            <a:b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구글 지도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API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를 이용해 대전시를 지도 시각화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선별진료소 위치는 산점도를 그려 표시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결론 도출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대전시에는 총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14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개의 선별진료소가 있고 그 위치를 지도에 표시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849354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67424"/>
              </p:ext>
            </p:extLst>
          </p:nvPr>
        </p:nvGraphicFramePr>
        <p:xfrm>
          <a:off x="1524000" y="1336383"/>
          <a:ext cx="8522677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6389077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names()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컬럼명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변수명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을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table()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표 형태로 데이터 빈도를 나타냄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barplot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막대 그래프를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register_google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구글 지도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키를 등록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mutate_geocode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여러 주소의 경도와 위도 데이터를 가져옴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3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get_googlemap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위치 데이터로 구글 지도를 가져옴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8347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geom_point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산점도를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44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위치 데이터를 구글 지도로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3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geom_text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 위에 레이블을 입력합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584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305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 err="1"/>
              <a:t>mtcars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세트에서 연비</a:t>
            </a:r>
            <a:r>
              <a:rPr lang="en-US" altLang="ko-KR" sz="1600" dirty="0"/>
              <a:t>, </a:t>
            </a:r>
            <a:r>
              <a:rPr lang="ko-KR" altLang="en-US" sz="1600" dirty="0"/>
              <a:t>마력</a:t>
            </a:r>
            <a:r>
              <a:rPr lang="en-US" altLang="ko-KR" sz="1600" dirty="0"/>
              <a:t>, </a:t>
            </a:r>
            <a:r>
              <a:rPr lang="ko-KR" altLang="en-US" sz="1600" dirty="0"/>
              <a:t>무게를 추출하는 코드를 작성하여 실행 결과처럼 출력</a:t>
            </a:r>
            <a:endParaRPr lang="en-US" altLang="ko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9CD1CC-2B73-43B4-BCA3-1A24A4BB6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678342"/>
              </p:ext>
            </p:extLst>
          </p:nvPr>
        </p:nvGraphicFramePr>
        <p:xfrm>
          <a:off x="1558925" y="2172384"/>
          <a:ext cx="526097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09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 &lt;-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test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AE0C389-3EC7-4594-887E-E88BFE1ADADC}"/>
              </a:ext>
            </a:extLst>
          </p:cNvPr>
          <p:cNvSpPr/>
          <p:nvPr/>
        </p:nvSpPr>
        <p:spPr>
          <a:xfrm>
            <a:off x="2319408" y="2251464"/>
            <a:ext cx="4244835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6553-4297-4026-99EC-0CC4FEC3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19" y="2866596"/>
            <a:ext cx="2957806" cy="317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82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2"/>
            </a:pPr>
            <a:r>
              <a:rPr lang="ko-KR" altLang="en-US" sz="1600" dirty="0"/>
              <a:t>미국 지도에서 나이아가라 폭포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niagara</a:t>
            </a:r>
            <a:r>
              <a:rPr lang="en-US" altLang="ko-KR" sz="1600" dirty="0"/>
              <a:t> falls)</a:t>
            </a:r>
            <a:r>
              <a:rPr lang="ko-KR" altLang="en-US" sz="1600" dirty="0"/>
              <a:t>를 점으로 표시하는 코드를 작성하여 실행 결과처럼 출력</a:t>
            </a:r>
            <a:br>
              <a:rPr lang="en-US" altLang="ko-KR" sz="1600" dirty="0"/>
            </a:br>
            <a:r>
              <a:rPr lang="en-US" altLang="ko-KR" sz="1600" dirty="0"/>
              <a:t>(</a:t>
            </a:r>
            <a:r>
              <a:rPr lang="ko-KR" altLang="en-US" sz="1600" dirty="0"/>
              <a:t>지도 사이즈는 </a:t>
            </a:r>
            <a:r>
              <a:rPr lang="en-US" altLang="ko-KR" sz="1600" dirty="0"/>
              <a:t>11, </a:t>
            </a:r>
            <a:r>
              <a:rPr lang="ko-KR" altLang="en-US" sz="1600" dirty="0"/>
              <a:t>점 사이즈는 </a:t>
            </a:r>
            <a:r>
              <a:rPr lang="en-US" altLang="ko-KR" sz="1600" dirty="0"/>
              <a:t>3</a:t>
            </a:r>
            <a:r>
              <a:rPr lang="ko-KR" altLang="en-US" sz="1600" dirty="0"/>
              <a:t>으로 지정</a:t>
            </a:r>
            <a:r>
              <a:rPr lang="en-US" altLang="ko-KR" sz="1600" dirty="0"/>
              <a:t>)</a:t>
            </a:r>
            <a:endParaRPr lang="en-US" altLang="ko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9CD1CC-2B73-43B4-BCA3-1A24A4BB6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085217"/>
              </p:ext>
            </p:extLst>
          </p:nvPr>
        </p:nvGraphicFramePr>
        <p:xfrm>
          <a:off x="1558925" y="2172384"/>
          <a:ext cx="614997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ggmap_key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를 입력하세요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."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register_google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ggmap_key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niagara_map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niagara_map_data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AE0C389-3EC7-4594-887E-E88BFE1ADADC}"/>
              </a:ext>
            </a:extLst>
          </p:cNvPr>
          <p:cNvSpPr/>
          <p:nvPr/>
        </p:nvSpPr>
        <p:spPr>
          <a:xfrm>
            <a:off x="2960757" y="2889272"/>
            <a:ext cx="4244835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CB02D1-8132-4889-8E5F-71439957AE44}"/>
              </a:ext>
            </a:extLst>
          </p:cNvPr>
          <p:cNvSpPr/>
          <p:nvPr/>
        </p:nvSpPr>
        <p:spPr>
          <a:xfrm>
            <a:off x="3494157" y="3105172"/>
            <a:ext cx="370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5239E3-29FC-49FF-94F6-D798A82C1C71}"/>
              </a:ext>
            </a:extLst>
          </p:cNvPr>
          <p:cNvSpPr/>
          <p:nvPr/>
        </p:nvSpPr>
        <p:spPr>
          <a:xfrm>
            <a:off x="1766957" y="3339000"/>
            <a:ext cx="162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19E2AF-207E-426B-AE61-6ABDE3ED5334}"/>
              </a:ext>
            </a:extLst>
          </p:cNvPr>
          <p:cNvSpPr/>
          <p:nvPr/>
        </p:nvSpPr>
        <p:spPr>
          <a:xfrm>
            <a:off x="1766957" y="3540389"/>
            <a:ext cx="370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D5629-7C52-4078-9A4E-60B2BAE4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760" y="2080042"/>
            <a:ext cx="3512540" cy="384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마무리⑤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sz="1600" dirty="0"/>
              <a:t>앞에서 출력한 지도에 표시한 위치를 마커로 표시하는 코드를 작성하여 실행 결과처럼 출력</a:t>
            </a:r>
            <a:endParaRPr lang="en-US" altLang="ko-K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79CD1CC-2B73-43B4-BCA3-1A24A4BB6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87805"/>
              </p:ext>
            </p:extLst>
          </p:nvPr>
        </p:nvGraphicFramePr>
        <p:xfrm>
          <a:off x="1521966" y="1933698"/>
          <a:ext cx="5551934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93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niagara_map_data_marker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niagara_map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C19E2AF-207E-426B-AE61-6ABDE3ED5334}"/>
              </a:ext>
            </a:extLst>
          </p:cNvPr>
          <p:cNvSpPr/>
          <p:nvPr/>
        </p:nvSpPr>
        <p:spPr>
          <a:xfrm>
            <a:off x="4031214" y="1990042"/>
            <a:ext cx="234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E26DE3-A966-4862-AF51-72570196C603}"/>
              </a:ext>
            </a:extLst>
          </p:cNvPr>
          <p:cNvSpPr/>
          <p:nvPr/>
        </p:nvSpPr>
        <p:spPr>
          <a:xfrm>
            <a:off x="2962388" y="2226386"/>
            <a:ext cx="381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92235B-6CF2-4737-B9D3-0B39E0302440}"/>
              </a:ext>
            </a:extLst>
          </p:cNvPr>
          <p:cNvSpPr/>
          <p:nvPr/>
        </p:nvSpPr>
        <p:spPr>
          <a:xfrm>
            <a:off x="2962388" y="2442087"/>
            <a:ext cx="381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47E951-C3D2-45EE-8A88-5D7DF6D5EF88}"/>
              </a:ext>
            </a:extLst>
          </p:cNvPr>
          <p:cNvSpPr/>
          <p:nvPr/>
        </p:nvSpPr>
        <p:spPr>
          <a:xfrm>
            <a:off x="1701830" y="2660187"/>
            <a:ext cx="201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A274A-1643-4DA8-B162-6D67693F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338" y="1832686"/>
            <a:ext cx="3817162" cy="41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36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지역별 미세먼지 차이를 비교하기 위해 통계 가설 검정 방법을 사용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가설 검정</a:t>
            </a:r>
            <a:r>
              <a:rPr lang="en-US" altLang="ko-KR" dirty="0"/>
              <a:t>(hypothesis test):</a:t>
            </a:r>
            <a:r>
              <a:rPr lang="ko-KR" altLang="en-US" dirty="0"/>
              <a:t> 가설이 통계적으로 유의미한지 판단하는 것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전제할 가설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서울 중구와 성북구 지역은 미세먼지 농도의 평균에 차이가 존재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두 집단의 평균을 비교할 수 있는 </a:t>
            </a:r>
            <a:r>
              <a:rPr lang="en-US" altLang="ko-KR" dirty="0"/>
              <a:t>t </a:t>
            </a:r>
            <a:r>
              <a:rPr lang="ko-KR" altLang="en-US" dirty="0"/>
              <a:t>검정 </a:t>
            </a:r>
            <a:r>
              <a:rPr lang="en-US" altLang="ko-KR" dirty="0"/>
              <a:t>t- test </a:t>
            </a:r>
            <a:r>
              <a:rPr lang="ko-KR" altLang="en-US" dirty="0"/>
              <a:t>분석 기법으로 중구와 종로구 미세먼지 농도의 </a:t>
            </a:r>
            <a:br>
              <a:rPr lang="en-US" altLang="ko-KR" dirty="0"/>
            </a:br>
            <a:r>
              <a:rPr lang="ko-KR" altLang="en-US" dirty="0"/>
              <a:t>평균 차이가 있는지 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592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altLang="ko-KR" sz="3600" b="1" dirty="0">
                <a:cs typeface="+mj-cs"/>
              </a:rPr>
              <a:t>07 </a:t>
            </a:r>
            <a:r>
              <a:rPr lang="ko-KR" altLang="en-US" sz="3600" b="1" dirty="0">
                <a:cs typeface="+mj-cs"/>
              </a:rPr>
              <a:t>프로젝트로 실력 다지기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지역별 국내 휴양림 분포를 비교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해외 입국자 추이를 확인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코로나</a:t>
            </a:r>
            <a:r>
              <a:rPr lang="en-US" altLang="ko-KR" sz="1600" dirty="0"/>
              <a:t>19 </a:t>
            </a:r>
            <a:r>
              <a:rPr lang="ko-KR" altLang="en-US" sz="1600" dirty="0"/>
              <a:t>선별진료소 위치를 지도에 표시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서울시 지역별 미세먼지 농도 차이를 비교</a:t>
            </a:r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서울시 일별 미세먼지 데이터 다운로드하기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서울특별시 대기환경정보 사이트의 서울 시내 기후 및 기상 상황과 대기 환경 정보</a:t>
            </a:r>
            <a:br>
              <a:rPr lang="en-US" altLang="ko-KR" dirty="0"/>
            </a:br>
            <a:r>
              <a:rPr lang="en-US" altLang="ko-KR" dirty="0"/>
              <a:t>https://cleanair.seoul.go.kr</a:t>
            </a:r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서울시의 일별 미세먼지 농도 데이터를 준비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홈페이지 상단 메뉴에서 </a:t>
            </a:r>
            <a:r>
              <a:rPr lang="en-US" altLang="ko-KR" dirty="0"/>
              <a:t>[</a:t>
            </a:r>
            <a:r>
              <a:rPr lang="ko-KR" altLang="en-US" dirty="0"/>
              <a:t>대기질 통계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대기질 통계 화면에서는 측정기간과 측정물질</a:t>
            </a:r>
            <a:r>
              <a:rPr lang="en-US" altLang="ko-KR" dirty="0"/>
              <a:t>,</a:t>
            </a:r>
            <a:r>
              <a:rPr lang="ko-KR" altLang="en-US" dirty="0"/>
              <a:t> 지역 선택 가능</a:t>
            </a:r>
            <a:br>
              <a:rPr lang="en-US" altLang="ko-KR" dirty="0"/>
            </a:br>
            <a:r>
              <a:rPr lang="en-US" altLang="ko-KR" dirty="0"/>
              <a:t>- [2021], [1</a:t>
            </a:r>
            <a:r>
              <a:rPr lang="ko-KR" altLang="en-US" dirty="0"/>
              <a:t>월</a:t>
            </a:r>
            <a:r>
              <a:rPr lang="en-US" altLang="ko-KR" dirty="0"/>
              <a:t>], [</a:t>
            </a:r>
            <a:r>
              <a:rPr lang="ko-KR" altLang="en-US" dirty="0"/>
              <a:t>미세먼지</a:t>
            </a:r>
            <a:r>
              <a:rPr lang="en-US" altLang="ko-KR" dirty="0"/>
              <a:t>], [</a:t>
            </a:r>
            <a:r>
              <a:rPr lang="ko-KR" altLang="en-US" dirty="0"/>
              <a:t>전체</a:t>
            </a:r>
            <a:r>
              <a:rPr lang="en-US" altLang="ko-KR" dirty="0"/>
              <a:t>]</a:t>
            </a:r>
            <a:r>
              <a:rPr lang="ko-KR" altLang="en-US" dirty="0"/>
              <a:t>를 선택하고 </a:t>
            </a:r>
            <a:r>
              <a:rPr lang="en-US" altLang="ko-KR" dirty="0"/>
              <a:t>[</a:t>
            </a:r>
            <a:r>
              <a:rPr lang="ko-KR" altLang="en-US" dirty="0"/>
              <a:t>검색</a:t>
            </a:r>
            <a:r>
              <a:rPr lang="en-US" altLang="ko-KR" dirty="0"/>
              <a:t>]</a:t>
            </a:r>
            <a:r>
              <a:rPr lang="ko-KR" altLang="en-US" dirty="0"/>
              <a:t>을 클릭한 후 </a:t>
            </a:r>
            <a:r>
              <a:rPr lang="en-US" altLang="ko-KR" dirty="0"/>
              <a:t>[</a:t>
            </a:r>
            <a:r>
              <a:rPr lang="ko-KR" altLang="en-US" dirty="0"/>
              <a:t>엑셀다운로드</a:t>
            </a:r>
            <a:r>
              <a:rPr lang="en-US" altLang="ko-KR" dirty="0"/>
              <a:t>]</a:t>
            </a:r>
            <a:r>
              <a:rPr lang="ko-KR" altLang="en-US" dirty="0"/>
              <a:t>를 클릭하여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데이터 파일을 다운로드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7D134-5D4D-46AD-B390-B62820C62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652869"/>
            <a:ext cx="3986212" cy="221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2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가공</a:t>
            </a:r>
            <a:r>
              <a:rPr lang="en-US" altLang="ko-KR" dirty="0"/>
              <a:t>(1): </a:t>
            </a:r>
            <a:r>
              <a:rPr lang="ko-KR" altLang="en-US" dirty="0"/>
              <a:t>엑셀로 전처리하기</a:t>
            </a:r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다운로드한 </a:t>
            </a:r>
            <a:r>
              <a:rPr lang="en-US" altLang="ko-KR" dirty="0"/>
              <a:t>day.xlsx </a:t>
            </a:r>
            <a:r>
              <a:rPr lang="ko-KR" altLang="en-US" dirty="0"/>
              <a:t>파일을 먼저 엑셀로 열어 내용을 확인하고 분석에 적절하도록 전처리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01 day.xlsx </a:t>
            </a:r>
            <a:r>
              <a:rPr lang="ko-KR" altLang="en-US" dirty="0"/>
              <a:t>엑셀 파일을 열면 날짜</a:t>
            </a:r>
            <a:r>
              <a:rPr lang="en-US" altLang="ko-KR" dirty="0"/>
              <a:t>, </a:t>
            </a:r>
            <a:r>
              <a:rPr lang="ko-KR" altLang="en-US" dirty="0"/>
              <a:t>지역별 미세먼지 정보가 있는 것을 확인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지역별 분석을 위해 불필요한 데이터는 모두 제거</a:t>
            </a:r>
            <a:br>
              <a:rPr lang="en-US" altLang="ko-KR" dirty="0"/>
            </a:br>
            <a:r>
              <a:rPr lang="en-US" altLang="ko-KR" dirty="0"/>
              <a:t>- 1</a:t>
            </a:r>
            <a:r>
              <a:rPr lang="ko-KR" altLang="en-US" dirty="0"/>
              <a:t>행에서 </a:t>
            </a:r>
            <a:r>
              <a:rPr lang="en-US" altLang="ko-KR" dirty="0"/>
              <a:t>4</a:t>
            </a:r>
            <a:r>
              <a:rPr lang="ko-KR" altLang="en-US" dirty="0"/>
              <a:t>행을 삭제하여 일자별 지역과 평균 수치만 남기고 일 평균 수치만 필요하므로 </a:t>
            </a:r>
            <a:r>
              <a:rPr lang="en-US" altLang="ko-KR" dirty="0"/>
              <a:t>[</a:t>
            </a:r>
            <a:r>
              <a:rPr lang="ko-KR" altLang="en-US" dirty="0"/>
              <a:t>구분</a:t>
            </a:r>
            <a:r>
              <a:rPr lang="en-US" altLang="ko-KR" dirty="0"/>
              <a:t>]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셀의 병합을 해제하여 셀을 </a:t>
            </a:r>
            <a:r>
              <a:rPr lang="en-US" altLang="ko-KR" dirty="0"/>
              <a:t>A</a:t>
            </a:r>
            <a:r>
              <a:rPr lang="ko-KR" altLang="en-US" dirty="0"/>
              <a:t>열과 </a:t>
            </a:r>
            <a:r>
              <a:rPr lang="en-US" altLang="ko-KR" dirty="0"/>
              <a:t>B</a:t>
            </a:r>
            <a:r>
              <a:rPr lang="ko-KR" altLang="en-US" dirty="0"/>
              <a:t>열로 나눈 후</a:t>
            </a:r>
            <a:r>
              <a:rPr lang="en-US" altLang="ko-KR" dirty="0"/>
              <a:t>, B</a:t>
            </a:r>
            <a:r>
              <a:rPr lang="ko-KR" altLang="en-US" dirty="0"/>
              <a:t>열은 삭제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분석 편의를 위해 </a:t>
            </a:r>
            <a:r>
              <a:rPr lang="en-US" altLang="ko-KR" dirty="0"/>
              <a:t>1</a:t>
            </a:r>
            <a:r>
              <a:rPr lang="ko-KR" altLang="en-US" dirty="0"/>
              <a:t>행의 날짜 서식을 텍스트로 변경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04 </a:t>
            </a:r>
            <a:r>
              <a:rPr lang="ko-KR" altLang="en-US" dirty="0"/>
              <a:t>지역을 변수로 사용하기 위해 행과 열을 바꿈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05 </a:t>
            </a:r>
            <a:r>
              <a:rPr lang="ko-KR" altLang="en-US" dirty="0"/>
              <a:t>기존 데이터가 남아있는 </a:t>
            </a:r>
            <a:r>
              <a:rPr lang="en-US" altLang="ko-KR" dirty="0"/>
              <a:t>1</a:t>
            </a:r>
            <a:r>
              <a:rPr lang="ko-KR" altLang="en-US" dirty="0"/>
              <a:t>행부터 </a:t>
            </a:r>
            <a:r>
              <a:rPr lang="en-US" altLang="ko-KR" dirty="0"/>
              <a:t>29</a:t>
            </a:r>
            <a:r>
              <a:rPr lang="ko-KR" altLang="en-US" dirty="0"/>
              <a:t>행을 삭제하여 새로 붙여넣은 데이터가 </a:t>
            </a:r>
            <a:r>
              <a:rPr lang="en-US" altLang="ko-KR" dirty="0"/>
              <a:t>1</a:t>
            </a:r>
            <a:r>
              <a:rPr lang="ko-KR" altLang="en-US" dirty="0"/>
              <a:t>행부터 시작하도록 실행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열은 날짜 열이 되었으니 </a:t>
            </a:r>
            <a:r>
              <a:rPr lang="en-US" altLang="ko-KR" dirty="0"/>
              <a:t>[A1] </a:t>
            </a:r>
            <a:r>
              <a:rPr lang="ko-KR" altLang="en-US" dirty="0"/>
              <a:t>셀에 </a:t>
            </a:r>
            <a:r>
              <a:rPr lang="en-US" altLang="ko-KR" dirty="0"/>
              <a:t>[</a:t>
            </a:r>
            <a:r>
              <a:rPr lang="ko-KR" altLang="en-US" dirty="0"/>
              <a:t>날짜</a:t>
            </a:r>
            <a:r>
              <a:rPr lang="en-US" altLang="ko-KR" dirty="0"/>
              <a:t>]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06 </a:t>
            </a:r>
            <a:r>
              <a:rPr lang="ko-KR" altLang="en-US" dirty="0"/>
              <a:t>날짜를 알아보기 편하도록 </a:t>
            </a:r>
            <a:r>
              <a:rPr lang="en-US" altLang="ko-KR" dirty="0"/>
              <a:t>A</a:t>
            </a:r>
            <a:r>
              <a:rPr lang="ko-KR" altLang="en-US" dirty="0"/>
              <a:t>열의 날짜를 </a:t>
            </a:r>
            <a:r>
              <a:rPr lang="en-US" altLang="ko-KR" dirty="0"/>
              <a:t>YYYY-MM-DD </a:t>
            </a:r>
            <a:r>
              <a:rPr lang="ko-KR" altLang="en-US" dirty="0"/>
              <a:t>형식으로 변경</a:t>
            </a:r>
            <a:endParaRPr lang="en-US" altLang="ko-KR" dirty="0"/>
          </a:p>
          <a:p>
            <a:pPr marL="1168400" lvl="2" indent="-254000">
              <a:buNone/>
              <a:tabLst>
                <a:tab pos="1257300" algn="l"/>
              </a:tabLst>
            </a:pPr>
            <a:r>
              <a:rPr lang="en-US" altLang="ko-KR" dirty="0"/>
              <a:t>07 </a:t>
            </a:r>
            <a:r>
              <a:rPr lang="ko-KR" altLang="en-US" dirty="0" err="1"/>
              <a:t>전처리</a:t>
            </a:r>
            <a:r>
              <a:rPr lang="ko-KR" altLang="en-US" dirty="0"/>
              <a:t> 완료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파일을 실습 폴더</a:t>
            </a:r>
            <a:r>
              <a:rPr lang="en-US" altLang="ko-KR" dirty="0"/>
              <a:t>(C:/</a:t>
            </a:r>
            <a:r>
              <a:rPr lang="en-US" altLang="ko-KR" dirty="0" err="1"/>
              <a:t>Rstudy</a:t>
            </a:r>
            <a:r>
              <a:rPr lang="en-US" altLang="ko-KR" dirty="0"/>
              <a:t>)</a:t>
            </a:r>
            <a:r>
              <a:rPr lang="ko-KR" altLang="en-US" dirty="0"/>
              <a:t>에 파일명 </a:t>
            </a:r>
            <a:r>
              <a:rPr lang="en-US" altLang="ko-KR" dirty="0"/>
              <a:t>[dustdata.xlsx]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721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가공</a:t>
            </a:r>
            <a:r>
              <a:rPr lang="en-US" altLang="ko-KR" dirty="0"/>
              <a:t>(2): </a:t>
            </a:r>
            <a:r>
              <a:rPr lang="ko-KR" altLang="en-US" dirty="0"/>
              <a:t>필요한 데이터 추출하기</a:t>
            </a:r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R</a:t>
            </a:r>
            <a:r>
              <a:rPr lang="ko-KR" altLang="en-US" dirty="0"/>
              <a:t>에서 전처리 수행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readxl</a:t>
            </a:r>
            <a:r>
              <a:rPr lang="en-US" altLang="ko-KR" dirty="0"/>
              <a:t> </a:t>
            </a:r>
            <a:r>
              <a:rPr lang="ko-KR" altLang="en-US" dirty="0"/>
              <a:t>패키지를 로드하고 </a:t>
            </a:r>
            <a:r>
              <a:rPr lang="en-US" altLang="ko-KR" dirty="0" err="1"/>
              <a:t>read_excel</a:t>
            </a:r>
            <a:r>
              <a:rPr lang="en-US" altLang="ko-KR" dirty="0"/>
              <a:t>( ) </a:t>
            </a:r>
            <a:r>
              <a:rPr lang="ko-KR" altLang="en-US" dirty="0"/>
              <a:t>함수를 이용하여 엑셀 파일 가져오기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데이터가 지정한 변수에 잘 저장되었는지 확인하기 위해서 </a:t>
            </a:r>
            <a:r>
              <a:rPr lang="en-US" altLang="ko-KR" dirty="0"/>
              <a:t>View( ) </a:t>
            </a:r>
            <a:r>
              <a:rPr lang="ko-KR" altLang="en-US" dirty="0"/>
              <a:t>함수와 </a:t>
            </a:r>
            <a:r>
              <a:rPr lang="en-US" altLang="ko-KR" dirty="0"/>
              <a:t>str ( ) </a:t>
            </a:r>
            <a:r>
              <a:rPr lang="ko-KR" altLang="en-US" dirty="0"/>
              <a:t>함수를 활용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0B428E-9115-419D-8597-37A54D1F5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687203"/>
              </p:ext>
            </p:extLst>
          </p:nvPr>
        </p:nvGraphicFramePr>
        <p:xfrm>
          <a:off x="1687066" y="2308861"/>
          <a:ext cx="416763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763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엑셀 파일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readxl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read_excel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("C:/Rstudy/dustdata.xlsx")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View(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61EA0CE-CC07-4616-A565-AC4452A8A36B}"/>
              </a:ext>
            </a:extLst>
          </p:cNvPr>
          <p:cNvSpPr/>
          <p:nvPr/>
        </p:nvSpPr>
        <p:spPr>
          <a:xfrm>
            <a:off x="6092092" y="2861311"/>
            <a:ext cx="368300" cy="2667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C80F0-13D1-47F5-8056-361EC18E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784" y="2308861"/>
            <a:ext cx="4884737" cy="23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5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서울 중구와 종로구 지역의 미세먼지 농도에 차이가 있는지 검정하기 위해 필요한 데이터만 추출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패키지를 로드하고 </a:t>
            </a:r>
            <a:r>
              <a:rPr lang="en-US" altLang="ko-KR" dirty="0" err="1"/>
              <a:t>dustdata</a:t>
            </a:r>
            <a:r>
              <a:rPr lang="en-US" altLang="ko-KR" dirty="0"/>
              <a:t> </a:t>
            </a:r>
            <a:r>
              <a:rPr lang="ko-KR" altLang="en-US" dirty="0"/>
              <a:t>데이터 세트의 컬럼 중 날짜</a:t>
            </a:r>
            <a:r>
              <a:rPr lang="en-US" altLang="ko-KR" dirty="0"/>
              <a:t>, </a:t>
            </a:r>
            <a:r>
              <a:rPr lang="ko-KR" altLang="en-US" dirty="0"/>
              <a:t>성북구</a:t>
            </a:r>
            <a:r>
              <a:rPr lang="en-US" altLang="ko-KR" dirty="0"/>
              <a:t>, </a:t>
            </a:r>
            <a:r>
              <a:rPr lang="ko-KR" altLang="en-US" dirty="0"/>
              <a:t>중구만 추출하여 </a:t>
            </a:r>
            <a:br>
              <a:rPr lang="en-US" altLang="ko-KR" dirty="0"/>
            </a:br>
            <a:r>
              <a:rPr lang="en-US" altLang="ko-KR" dirty="0" err="1"/>
              <a:t>dustdata_anal</a:t>
            </a:r>
            <a:r>
              <a:rPr lang="ko-KR" altLang="en-US" dirty="0"/>
              <a:t>에 저장하고 데이터를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0B428E-9115-419D-8597-37A54D1F5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003617"/>
              </p:ext>
            </p:extLst>
          </p:nvPr>
        </p:nvGraphicFramePr>
        <p:xfrm>
          <a:off x="1558924" y="1907858"/>
          <a:ext cx="538699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699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성북구와 중구 데이터만 추출하기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dplyr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[, c("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 ]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View(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05E7EC-F333-4CE7-A755-C84DC0B9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50" y="1822770"/>
            <a:ext cx="4116120" cy="385236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15E3D29-F348-4E7F-B6D9-1F9CE66FA471}"/>
              </a:ext>
            </a:extLst>
          </p:cNvPr>
          <p:cNvSpPr/>
          <p:nvPr/>
        </p:nvSpPr>
        <p:spPr>
          <a:xfrm>
            <a:off x="7192607" y="2380298"/>
            <a:ext cx="336759" cy="2286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73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데이터 분석에 앞서 추출한 </a:t>
            </a:r>
            <a:r>
              <a:rPr lang="en-US" altLang="ko-KR" dirty="0"/>
              <a:t>3</a:t>
            </a:r>
            <a:r>
              <a:rPr lang="ko-KR" altLang="en-US" dirty="0"/>
              <a:t>개의 컬럼</a:t>
            </a:r>
            <a:r>
              <a:rPr lang="en-US" altLang="ko-KR" dirty="0"/>
              <a:t>, </a:t>
            </a:r>
            <a:r>
              <a:rPr lang="ko-KR" altLang="en-US" dirty="0"/>
              <a:t>즉 변수 </a:t>
            </a:r>
            <a:r>
              <a:rPr lang="en-US" altLang="ko-KR" dirty="0"/>
              <a:t>3</a:t>
            </a:r>
            <a:r>
              <a:rPr lang="ko-KR" altLang="en-US" dirty="0"/>
              <a:t>개 항목에 관한 구체적인 현황 파악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성북구와 중구 지역의 데이터에 날짜 누락 여부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미세먼지 수치를 모두 포함하고 있는지 확인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결측치가 있다면 결측치 처리도 필요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en-US" altLang="ko-KR" dirty="0"/>
              <a:t>is.na( ) </a:t>
            </a:r>
            <a:r>
              <a:rPr lang="ko-KR" altLang="en-US" dirty="0"/>
              <a:t>함수를 사용하면 결측치인 값이 </a:t>
            </a:r>
            <a:r>
              <a:rPr lang="en-US" altLang="ko-KR" dirty="0"/>
              <a:t>TRUE </a:t>
            </a:r>
            <a:r>
              <a:rPr lang="ko-KR" altLang="en-US" dirty="0"/>
              <a:t>값으로 표시되기 때문에 결측치가 어디에 있는지 </a:t>
            </a:r>
            <a:br>
              <a:rPr lang="en-US" altLang="ko-KR" dirty="0"/>
            </a:br>
            <a:r>
              <a:rPr lang="ko-KR" altLang="en-US" dirty="0"/>
              <a:t>위치를 확인할 수 있음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필요에 따라 </a:t>
            </a:r>
            <a:r>
              <a:rPr lang="en-US" altLang="ko-KR" dirty="0"/>
              <a:t>is.na( ) </a:t>
            </a:r>
            <a:r>
              <a:rPr lang="ko-KR" altLang="en-US" dirty="0"/>
              <a:t>함수와 </a:t>
            </a:r>
            <a:r>
              <a:rPr lang="en-US" altLang="ko-KR" dirty="0"/>
              <a:t>sum( ) </a:t>
            </a:r>
            <a:r>
              <a:rPr lang="ko-KR" altLang="en-US" dirty="0"/>
              <a:t>함수를 함께 사용하면 결측치 개수도 간단하게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5A0493B-BF87-4FFA-AE78-8A13212EE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02343"/>
              </p:ext>
            </p:extLst>
          </p:nvPr>
        </p:nvGraphicFramePr>
        <p:xfrm>
          <a:off x="1494448" y="3446694"/>
          <a:ext cx="370249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49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결측치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확인하기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is.na(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9598B7-BF15-4523-B332-39983681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79567"/>
              </p:ext>
            </p:extLst>
          </p:nvPr>
        </p:nvGraphicFramePr>
        <p:xfrm>
          <a:off x="1494448" y="4232575"/>
          <a:ext cx="370249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249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sum(is.na(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072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00696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(1): </a:t>
            </a:r>
            <a:r>
              <a:rPr lang="ko-KR" altLang="en-US" dirty="0"/>
              <a:t>데이터 탐색하고 시각화하기</a:t>
            </a:r>
          </a:p>
          <a:p>
            <a:pPr lvl="1">
              <a:tabLst>
                <a:tab pos="1257300" algn="l"/>
              </a:tabLst>
            </a:pPr>
            <a:r>
              <a:rPr lang="en-US" altLang="ko-KR" dirty="0"/>
              <a:t>psych </a:t>
            </a:r>
            <a:r>
              <a:rPr lang="ko-KR" altLang="en-US" dirty="0"/>
              <a:t>패키지의 </a:t>
            </a:r>
            <a:r>
              <a:rPr lang="en-US" altLang="ko-KR" dirty="0"/>
              <a:t>describe( ) </a:t>
            </a:r>
            <a:r>
              <a:rPr lang="ko-KR" altLang="en-US" dirty="0"/>
              <a:t>함수로 다양한 기술통계량을 한 번에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9598B7-BF15-4523-B332-39983681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047030"/>
              </p:ext>
            </p:extLst>
          </p:nvPr>
        </p:nvGraphicFramePr>
        <p:xfrm>
          <a:off x="1246393" y="1795117"/>
          <a:ext cx="434746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746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지역별 미세먼지 농도의 기술통계량 구하기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library(psych)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describe(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E7107-D819-45BE-A56F-5B7A4AECA881}"/>
              </a:ext>
            </a:extLst>
          </p:cNvPr>
          <p:cNvGrpSpPr/>
          <p:nvPr/>
        </p:nvGrpSpPr>
        <p:grpSpPr>
          <a:xfrm>
            <a:off x="1060695" y="3130889"/>
            <a:ext cx="8899965" cy="1532334"/>
            <a:chOff x="2036258" y="1431625"/>
            <a:chExt cx="8899965" cy="1532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DD70AD-713E-4703-BAB6-0303BEDEDCAE}"/>
                </a:ext>
              </a:extLst>
            </p:cNvPr>
            <p:cNvSpPr txBox="1"/>
            <p:nvPr/>
          </p:nvSpPr>
          <p:spPr>
            <a:xfrm>
              <a:off x="2036258" y="1431625"/>
              <a:ext cx="8899965" cy="1532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    기술통계량 한번에 출력하기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: describe()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endParaRPr lang="en-US" altLang="ko-KR" sz="14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describe(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함수는 데이터 프레임이나 행렬의 기술통계량을 구할 때 사용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관측치 개수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(n),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평균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(mean),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표준편차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sd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중앙값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(median),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중앙값 절대편차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(mad),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최솟값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(min), </a:t>
              </a:r>
              <a:b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최댓값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(max),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범위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(range),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왜도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(skew),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첨도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(kurtosis),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표준오차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(se)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를 한 번에 확인할 수 있어 </a:t>
              </a:r>
              <a:b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요약 수치를 확인할 때 편리하게 사용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876C8C-3497-43D1-B687-6E3A8913944B}"/>
                </a:ext>
              </a:extLst>
            </p:cNvPr>
            <p:cNvSpPr txBox="1"/>
            <p:nvPr/>
          </p:nvSpPr>
          <p:spPr>
            <a:xfrm>
              <a:off x="2196653" y="1507002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1AEAA2FE-76F3-459C-8022-BC4B12218303}"/>
                </a:ext>
              </a:extLst>
            </p:cNvPr>
            <p:cNvSpPr/>
            <p:nvPr/>
          </p:nvSpPr>
          <p:spPr>
            <a:xfrm>
              <a:off x="2313482" y="1552246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EFC51E-2A51-4066-8CB9-4F770805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17328"/>
              </p:ext>
            </p:extLst>
          </p:nvPr>
        </p:nvGraphicFramePr>
        <p:xfrm>
          <a:off x="1784028" y="4706890"/>
          <a:ext cx="3368266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6826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describe(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653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기술통계량을 상자 그림으로 시각화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상자 그림은 여러 그룹의 데이터를 한 그래프 안에 출력할 수 있어 데이터 분포를 비교할 때 유용</a:t>
            </a:r>
            <a:br>
              <a:rPr lang="en-US" altLang="ko-KR" dirty="0"/>
            </a:br>
            <a:r>
              <a:rPr lang="en-US" altLang="ko-KR" dirty="0"/>
              <a:t>- boxplot( ) </a:t>
            </a:r>
            <a:r>
              <a:rPr lang="ko-KR" altLang="en-US" dirty="0"/>
              <a:t>함수에 비교 집단인 성북구와 중구 변수를 넣고 </a:t>
            </a:r>
            <a:r>
              <a:rPr lang="en-US" altLang="ko-KR" dirty="0"/>
              <a:t>x</a:t>
            </a:r>
            <a:r>
              <a:rPr lang="ko-KR" altLang="en-US" dirty="0"/>
              <a:t>축은 지역</a:t>
            </a:r>
            <a:r>
              <a:rPr lang="en-US" altLang="ko-KR" dirty="0"/>
              <a:t>, y</a:t>
            </a:r>
            <a:r>
              <a:rPr lang="ko-KR" altLang="en-US" dirty="0"/>
              <a:t>축은 미세먼지 농도 값을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기준으로 상자 그림을 구현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09598B7-BF15-4523-B332-399836818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841591"/>
              </p:ext>
            </p:extLst>
          </p:nvPr>
        </p:nvGraphicFramePr>
        <p:xfrm>
          <a:off x="1705463" y="2270760"/>
          <a:ext cx="8200537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053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성북구와 중구 미세먼지 농도 상자 그림 그리기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boxplot(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main = 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finedust_compare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xlab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"AREA", names = c("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ylab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"FINEDUST_PM", col = c("blue", "green"))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7B3EC2-E1AA-4F72-8994-361935D0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25" y="3532945"/>
            <a:ext cx="2352675" cy="244316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F41E4D4-1F51-45B5-93D2-5E9371B50098}"/>
              </a:ext>
            </a:extLst>
          </p:cNvPr>
          <p:cNvSpPr/>
          <p:nvPr/>
        </p:nvSpPr>
        <p:spPr>
          <a:xfrm>
            <a:off x="1940170" y="3532945"/>
            <a:ext cx="375138" cy="312223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672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(2): </a:t>
            </a:r>
            <a:r>
              <a:rPr lang="ko-KR" altLang="en-US" dirty="0"/>
              <a:t>가설 검정하기</a:t>
            </a:r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귀무 가설</a:t>
            </a:r>
            <a:r>
              <a:rPr lang="en-US" altLang="ko-KR" dirty="0"/>
              <a:t>(null hypothesis, H0): </a:t>
            </a:r>
            <a:r>
              <a:rPr lang="ko-KR" altLang="en-US" dirty="0"/>
              <a:t>기존에 알려진 사실을 기준으로 설정하는 가설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서울 중구와 성북구 지역은 미세먼지 농도의 평균에 차이가 없다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대립 가설</a:t>
            </a:r>
            <a:r>
              <a:rPr lang="en-US" altLang="ko-KR" dirty="0"/>
              <a:t>(alternative hypothesis, H1): </a:t>
            </a:r>
            <a:r>
              <a:rPr lang="ko-KR" altLang="en-US" dirty="0"/>
              <a:t>귀무 가설과 반대로 새롭게 주장하려는 가설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즉 입증하려는 가설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서울 중구와 성북구 지역은 미세먼지 농도의 평균에 차이가 있다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2974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ko-KR" altLang="en-US" dirty="0"/>
              <a:t>가설을 입증하기 위해 두 집단 간 평균에 차이가 있는지를 검정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t </a:t>
            </a:r>
            <a:r>
              <a:rPr lang="ko-KR" altLang="en-US" dirty="0"/>
              <a:t>검정 </a:t>
            </a:r>
            <a:r>
              <a:rPr lang="en-US" altLang="ko-KR" dirty="0"/>
              <a:t>t-test</a:t>
            </a:r>
            <a:r>
              <a:rPr lang="ko-KR" altLang="en-US" dirty="0"/>
              <a:t>은 변수가 정규분포를 따르고 있을 때 사용 가능한 분석 기법으로</a:t>
            </a:r>
            <a:r>
              <a:rPr lang="en-US" altLang="ko-KR" dirty="0"/>
              <a:t>, </a:t>
            </a:r>
            <a:r>
              <a:rPr lang="ko-KR" altLang="en-US" dirty="0"/>
              <a:t>두 집단 간 평균의 </a:t>
            </a:r>
            <a:br>
              <a:rPr lang="en-US" altLang="ko-KR" dirty="0"/>
            </a:br>
            <a:r>
              <a:rPr lang="ko-KR" altLang="en-US" dirty="0"/>
              <a:t>차이가 있는지 검정</a:t>
            </a:r>
            <a:r>
              <a:rPr lang="en-US" altLang="ko-KR" dirty="0"/>
              <a:t>, </a:t>
            </a:r>
            <a:r>
              <a:rPr lang="ko-KR" altLang="en-US" dirty="0"/>
              <a:t>따라서 먼저 </a:t>
            </a:r>
            <a:r>
              <a:rPr lang="en-US" altLang="ko-KR" dirty="0"/>
              <a:t>f </a:t>
            </a:r>
            <a:r>
              <a:rPr lang="ko-KR" altLang="en-US" dirty="0"/>
              <a:t>검정으로 두 집단의 분산이 동일한지 다른지 확인한 후</a:t>
            </a:r>
            <a:r>
              <a:rPr lang="en-US" altLang="ko-KR" dirty="0"/>
              <a:t>t </a:t>
            </a:r>
            <a:r>
              <a:rPr lang="ko-KR" altLang="en-US" dirty="0"/>
              <a:t>검정을 실시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f </a:t>
            </a:r>
            <a:r>
              <a:rPr lang="ko-KR" altLang="en-US" dirty="0"/>
              <a:t>검정 </a:t>
            </a:r>
            <a:r>
              <a:rPr lang="en-US" altLang="ko-KR" dirty="0"/>
              <a:t>f-test</a:t>
            </a:r>
            <a:r>
              <a:rPr lang="ko-KR" altLang="en-US" dirty="0"/>
              <a:t>은 두 집단의 분산에 차이가 있는지 검정할 때 사용하는 기법으로 </a:t>
            </a:r>
            <a:r>
              <a:rPr lang="en-US" altLang="ko-KR" dirty="0" err="1"/>
              <a:t>var.test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var.test</a:t>
            </a:r>
            <a:r>
              <a:rPr lang="en-US" altLang="ko-KR" dirty="0"/>
              <a:t> ( ) </a:t>
            </a:r>
            <a:r>
              <a:rPr lang="ko-KR" altLang="en-US" dirty="0"/>
              <a:t>함수에 중구와 성북구 데이터를 넣어 </a:t>
            </a:r>
            <a:r>
              <a:rPr lang="en-US" altLang="ko-KR" dirty="0"/>
              <a:t>f </a:t>
            </a:r>
            <a:r>
              <a:rPr lang="ko-KR" altLang="en-US" dirty="0"/>
              <a:t>검정 실행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DD5E23-4E44-46B3-9C7B-FF3F2F335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489941"/>
              </p:ext>
            </p:extLst>
          </p:nvPr>
        </p:nvGraphicFramePr>
        <p:xfrm>
          <a:off x="1684418" y="2246410"/>
          <a:ext cx="3552664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55266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var.test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1,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218"/>
              </p:ext>
            </p:extLst>
          </p:nvPr>
        </p:nvGraphicFramePr>
        <p:xfrm>
          <a:off x="1684418" y="3047019"/>
          <a:ext cx="559215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15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f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검정으로 지역별 미세먼지 농도의 분산 차이를 검정하기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26D358-5883-4275-B82A-1251A44C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58" y="3864438"/>
            <a:ext cx="3802673" cy="194823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53E6C9-7E65-4E49-8239-E11AB078E51E}"/>
              </a:ext>
            </a:extLst>
          </p:cNvPr>
          <p:cNvSpPr/>
          <p:nvPr/>
        </p:nvSpPr>
        <p:spPr>
          <a:xfrm>
            <a:off x="4243388" y="4448175"/>
            <a:ext cx="1071562" cy="142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16CDF-0270-454C-A1BE-74D07D48F311}"/>
              </a:ext>
            </a:extLst>
          </p:cNvPr>
          <p:cNvCxnSpPr/>
          <p:nvPr/>
        </p:nvCxnSpPr>
        <p:spPr>
          <a:xfrm flipV="1">
            <a:off x="5448300" y="4213860"/>
            <a:ext cx="900113" cy="234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64B1A81-AFA1-491A-9059-51843684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78" y="3745689"/>
            <a:ext cx="2848702" cy="4681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A0F3ED-1988-47CC-9F9B-B3C0490BD516}"/>
              </a:ext>
            </a:extLst>
          </p:cNvPr>
          <p:cNvSpPr txBox="1"/>
          <p:nvPr/>
        </p:nvSpPr>
        <p:spPr>
          <a:xfrm>
            <a:off x="6541477" y="4213860"/>
            <a:ext cx="42437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p-value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0.6653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으로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보다 크므로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귀무 가설을 기각 할 수 없음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두 집단 간 분산의 차이가 없으므로 ‘등분산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가정을 만족한다’고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335311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>
              <a:tabLst>
                <a:tab pos="1257300" algn="l"/>
              </a:tabLst>
            </a:pPr>
            <a:r>
              <a:rPr lang="en-US" altLang="ko-KR" dirty="0"/>
              <a:t>t </a:t>
            </a:r>
            <a:r>
              <a:rPr lang="ko-KR" altLang="en-US" dirty="0"/>
              <a:t>검정은 </a:t>
            </a:r>
            <a:r>
              <a:rPr lang="en-US" altLang="ko-KR" dirty="0" err="1"/>
              <a:t>t.test</a:t>
            </a:r>
            <a:r>
              <a:rPr lang="en-US" altLang="ko-KR" dirty="0"/>
              <a:t> ( ) </a:t>
            </a:r>
            <a:r>
              <a:rPr lang="ko-KR" altLang="en-US" dirty="0"/>
              <a:t>함수를 사용하며</a:t>
            </a:r>
            <a:r>
              <a:rPr lang="en-US" altLang="ko-KR" dirty="0"/>
              <a:t>, t</a:t>
            </a:r>
            <a:r>
              <a:rPr lang="ko-KR" altLang="en-US" dirty="0"/>
              <a:t>와 </a:t>
            </a:r>
            <a:r>
              <a:rPr lang="en-US" altLang="ko-KR" dirty="0"/>
              <a:t>p-value </a:t>
            </a:r>
            <a:r>
              <a:rPr lang="ko-KR" altLang="en-US" dirty="0"/>
              <a:t>값을 확인하여 검정 결과를 도출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t.test</a:t>
            </a:r>
            <a:r>
              <a:rPr lang="en-US" altLang="ko-KR" dirty="0"/>
              <a:t> ( ) </a:t>
            </a:r>
            <a:r>
              <a:rPr lang="ko-KR" altLang="en-US" dirty="0"/>
              <a:t>함수를 사용할 때 가장 주의할 점은 변수</a:t>
            </a:r>
            <a:r>
              <a:rPr lang="en-US" altLang="ko-KR" dirty="0"/>
              <a:t>2, </a:t>
            </a:r>
            <a:r>
              <a:rPr lang="ko-KR" altLang="en-US" dirty="0"/>
              <a:t>변수</a:t>
            </a:r>
            <a:r>
              <a:rPr lang="en-US" altLang="ko-KR" dirty="0"/>
              <a:t>1</a:t>
            </a:r>
            <a:r>
              <a:rPr lang="ko-KR" altLang="en-US" dirty="0"/>
              <a:t>의 위치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변수</a:t>
            </a:r>
            <a:r>
              <a:rPr lang="en-US" altLang="ko-KR" dirty="0"/>
              <a:t>1 </a:t>
            </a:r>
            <a:r>
              <a:rPr lang="ko-KR" altLang="en-US" dirty="0"/>
              <a:t>위치에는 비교하고자 하는 두 집단으로 나뉜 변수</a:t>
            </a:r>
            <a:r>
              <a:rPr lang="en-US" altLang="ko-KR" dirty="0"/>
              <a:t>(</a:t>
            </a:r>
            <a:r>
              <a:rPr lang="ko-KR" altLang="en-US" dirty="0"/>
              <a:t>명목형 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변수</a:t>
            </a:r>
            <a:r>
              <a:rPr lang="en-US" altLang="ko-KR" dirty="0"/>
              <a:t>2 </a:t>
            </a:r>
            <a:r>
              <a:rPr lang="ko-KR" altLang="en-US" dirty="0"/>
              <a:t>위치에는 집단 간 평균을 구할 수 있는 변수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var.equal</a:t>
            </a:r>
            <a:r>
              <a:rPr lang="en-US" altLang="ko-KR" dirty="0"/>
              <a:t> = T </a:t>
            </a:r>
            <a:r>
              <a:rPr lang="ko-KR" altLang="en-US" dirty="0"/>
              <a:t>옵션은 비교할 두 집단 간의 분산이 동일하다는 가정을 전제하는 옵션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06697"/>
              </p:ext>
            </p:extLst>
          </p:nvPr>
        </p:nvGraphicFramePr>
        <p:xfrm>
          <a:off x="1289294" y="1282661"/>
          <a:ext cx="4982553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98255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t.test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테이블명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 ~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1,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var.equal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01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수집</a:t>
            </a:r>
            <a:r>
              <a:rPr lang="en-US" altLang="ko-KR" dirty="0"/>
              <a:t>: </a:t>
            </a:r>
            <a:r>
              <a:rPr lang="ko-KR" altLang="en-US" dirty="0"/>
              <a:t>전국 휴양림 표준 데이터 다운로드하기</a:t>
            </a:r>
          </a:p>
          <a:p>
            <a:pPr lvl="1"/>
            <a:r>
              <a:rPr lang="ko-KR" altLang="en-US" dirty="0"/>
              <a:t>전국 휴양림 표준 데이터를 다운로드하여 데이터 분석에 활용</a:t>
            </a:r>
            <a:br>
              <a:rPr lang="en-US" altLang="ko-KR" dirty="0"/>
            </a:br>
            <a:r>
              <a:rPr lang="en-US" altLang="ko-KR" dirty="0"/>
              <a:t>- https://www.data.go.kr</a:t>
            </a:r>
          </a:p>
          <a:p>
            <a:pPr marL="914400" lvl="2" indent="0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공공데이터포털 메인 화면의 검색 창에 </a:t>
            </a:r>
            <a:r>
              <a:rPr lang="en-US" altLang="ko-KR" dirty="0"/>
              <a:t>[</a:t>
            </a:r>
            <a:r>
              <a:rPr lang="ko-KR" altLang="en-US" dirty="0"/>
              <a:t>전국휴양림표준데이터</a:t>
            </a:r>
            <a:r>
              <a:rPr lang="en-US" altLang="ko-KR" dirty="0"/>
              <a:t>]</a:t>
            </a:r>
            <a:r>
              <a:rPr lang="ko-KR" altLang="en-US" dirty="0"/>
              <a:t>를 입력</a:t>
            </a:r>
            <a:endParaRPr lang="en-US" altLang="ko-KR" dirty="0"/>
          </a:p>
          <a:p>
            <a:pPr marL="914400" lvl="2" indent="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데이터 목록 페이지에서 </a:t>
            </a:r>
            <a:r>
              <a:rPr lang="en-US" altLang="ko-KR" dirty="0"/>
              <a:t>[</a:t>
            </a:r>
            <a:r>
              <a:rPr lang="ko-KR" altLang="en-US" dirty="0"/>
              <a:t>표준데이터셋</a:t>
            </a:r>
            <a:r>
              <a:rPr lang="en-US" altLang="ko-KR" dirty="0"/>
              <a:t>] </a:t>
            </a:r>
            <a:r>
              <a:rPr lang="ko-KR" altLang="en-US" dirty="0"/>
              <a:t>→ </a:t>
            </a:r>
            <a:r>
              <a:rPr lang="en-US" altLang="ko-KR" dirty="0"/>
              <a:t>[</a:t>
            </a:r>
            <a:r>
              <a:rPr lang="ko-KR" altLang="en-US" dirty="0"/>
              <a:t>전국휴양림표준데이터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914400" lvl="2" indent="0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표준데이터 상세 페이지의 </a:t>
            </a:r>
            <a:r>
              <a:rPr lang="en-US" altLang="ko-KR" dirty="0"/>
              <a:t>[</a:t>
            </a:r>
            <a:r>
              <a:rPr lang="ko-KR" altLang="en-US" dirty="0"/>
              <a:t>그리드</a:t>
            </a:r>
            <a:r>
              <a:rPr lang="en-US" altLang="ko-KR" dirty="0"/>
              <a:t>] </a:t>
            </a:r>
            <a:r>
              <a:rPr lang="ko-KR" altLang="en-US" dirty="0"/>
              <a:t>탭에 있는 </a:t>
            </a:r>
            <a:r>
              <a:rPr lang="en-US" altLang="ko-KR" dirty="0"/>
              <a:t>[XLS]</a:t>
            </a:r>
            <a:r>
              <a:rPr lang="ko-KR" altLang="en-US" dirty="0"/>
              <a:t>를 클릭하여 데이터를 다운로드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60575-622C-4ACD-A51F-398D6842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54" y="3429000"/>
            <a:ext cx="5000625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0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>
              <a:tabLst>
                <a:tab pos="1257300" algn="l"/>
              </a:tabLst>
            </a:pPr>
            <a:r>
              <a:rPr lang="en-US" altLang="ko-KR" dirty="0"/>
              <a:t>t </a:t>
            </a:r>
            <a:r>
              <a:rPr lang="ko-KR" altLang="en-US" dirty="0"/>
              <a:t>검정을 </a:t>
            </a:r>
            <a:r>
              <a:rPr lang="en-US" altLang="ko-KR" dirty="0" err="1"/>
              <a:t>val.equal</a:t>
            </a:r>
            <a:r>
              <a:rPr lang="en-US" altLang="ko-KR" dirty="0"/>
              <a:t> = T </a:t>
            </a:r>
            <a:r>
              <a:rPr lang="ko-KR" altLang="en-US" dirty="0"/>
              <a:t>옵션으로 지정하여 가설을 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178319"/>
              </p:ext>
            </p:extLst>
          </p:nvPr>
        </p:nvGraphicFramePr>
        <p:xfrm>
          <a:off x="1558925" y="1188876"/>
          <a:ext cx="604349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4349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t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검정으로 지역별 미세먼지 농도의 평균 차이를 검정하기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t.test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중구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dustdata_anal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성북구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var.equal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522972D6-E907-4022-8C52-88C325479060}"/>
              </a:ext>
            </a:extLst>
          </p:cNvPr>
          <p:cNvSpPr/>
          <p:nvPr/>
        </p:nvSpPr>
        <p:spPr>
          <a:xfrm>
            <a:off x="1799492" y="2218597"/>
            <a:ext cx="339969" cy="298938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B632B-1DBC-4BCE-B57A-744740B5A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84" y="2214942"/>
            <a:ext cx="5925745" cy="2924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38542D-F791-49F0-A14E-3FD414271FF1}"/>
              </a:ext>
            </a:extLst>
          </p:cNvPr>
          <p:cNvSpPr txBox="1"/>
          <p:nvPr/>
        </p:nvSpPr>
        <p:spPr>
          <a:xfrm>
            <a:off x="2424846" y="5273359"/>
            <a:ext cx="67099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p-value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0.2318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보다 크기 때문에 통계적으로 유의하지 않음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즉 귀무 가설을 기각할 수 없으므로 성북구와 중구의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2021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월 미세먼지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농도의 평균 차이가 없다는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333027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en-US" altLang="ko-KR" dirty="0"/>
              <a:t>[</a:t>
            </a:r>
            <a:r>
              <a:rPr lang="ko-KR" altLang="en-US" dirty="0"/>
              <a:t>좀 더 알아보기</a:t>
            </a:r>
            <a:r>
              <a:rPr lang="en-US" altLang="ko-KR" dirty="0"/>
              <a:t>] </a:t>
            </a:r>
            <a:r>
              <a:rPr lang="ko-KR" altLang="en-US" dirty="0"/>
              <a:t>세 개 이상의 집단 간 평균 차이 검정하기</a:t>
            </a:r>
            <a:r>
              <a:rPr lang="en-US" altLang="ko-KR" dirty="0"/>
              <a:t>: </a:t>
            </a:r>
            <a:r>
              <a:rPr lang="ko-KR" altLang="en-US" dirty="0"/>
              <a:t>분산분석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분산분석</a:t>
            </a:r>
            <a:r>
              <a:rPr lang="en-US" altLang="ko-KR" dirty="0"/>
              <a:t>(ANOVA analysis): </a:t>
            </a:r>
            <a:r>
              <a:rPr lang="ko-KR" altLang="en-US" dirty="0"/>
              <a:t> 독립성</a:t>
            </a:r>
            <a:r>
              <a:rPr lang="en-US" altLang="ko-KR" dirty="0"/>
              <a:t>, </a:t>
            </a:r>
            <a:r>
              <a:rPr lang="ko-KR" altLang="en-US" dirty="0"/>
              <a:t>정규분포</a:t>
            </a:r>
            <a:r>
              <a:rPr lang="en-US" altLang="ko-KR" dirty="0"/>
              <a:t>, </a:t>
            </a:r>
            <a:r>
              <a:rPr lang="ko-KR" altLang="en-US" dirty="0"/>
              <a:t>등분산성 가정하에 세 개 이상의 집단 간 </a:t>
            </a:r>
            <a:br>
              <a:rPr lang="en-US" altLang="ko-KR" dirty="0"/>
            </a:br>
            <a:r>
              <a:rPr lang="ko-KR" altLang="en-US" dirty="0"/>
              <a:t>평균 차이가 있는 지를 검정하는 분석 기법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분산분석에는 </a:t>
            </a:r>
            <a:r>
              <a:rPr lang="en-US" altLang="ko-KR" dirty="0" err="1"/>
              <a:t>anova</a:t>
            </a:r>
            <a:r>
              <a:rPr lang="en-US" altLang="ko-KR" dirty="0"/>
              <a:t>(</a:t>
            </a:r>
            <a:r>
              <a:rPr lang="en-US" altLang="ko-KR" dirty="0" err="1"/>
              <a:t>lm</a:t>
            </a:r>
            <a:r>
              <a:rPr lang="en-US" altLang="ko-KR" dirty="0"/>
              <a:t>( )) </a:t>
            </a:r>
            <a:r>
              <a:rPr lang="ko-KR" altLang="en-US" dirty="0"/>
              <a:t>함수와 </a:t>
            </a:r>
            <a:r>
              <a:rPr lang="en-US" altLang="ko-KR" dirty="0" err="1"/>
              <a:t>oneway.test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en-US" altLang="ko-KR" dirty="0" err="1"/>
              <a:t>anova</a:t>
            </a:r>
            <a:r>
              <a:rPr lang="en-US" altLang="ko-KR" dirty="0"/>
              <a:t>(</a:t>
            </a:r>
            <a:r>
              <a:rPr lang="en-US" altLang="ko-KR" dirty="0" err="1"/>
              <a:t>lm</a:t>
            </a:r>
            <a:r>
              <a:rPr lang="en-US" altLang="ko-KR" dirty="0"/>
              <a:t>()) </a:t>
            </a:r>
            <a:r>
              <a:rPr lang="ko-KR" altLang="en-US" dirty="0"/>
              <a:t>함수</a:t>
            </a:r>
            <a:r>
              <a:rPr lang="en-US" altLang="ko-KR" dirty="0"/>
              <a:t>:</a:t>
            </a:r>
            <a:r>
              <a:rPr lang="ko-KR" altLang="en-US" dirty="0"/>
              <a:t> 분산분석표로 </a:t>
            </a:r>
            <a:r>
              <a:rPr lang="en-US" altLang="ko-KR" dirty="0"/>
              <a:t>F </a:t>
            </a:r>
            <a:r>
              <a:rPr lang="ko-KR" altLang="en-US" dirty="0"/>
              <a:t>및 </a:t>
            </a:r>
            <a:r>
              <a:rPr lang="en-US" altLang="ko-KR" dirty="0"/>
              <a:t>p-value </a:t>
            </a:r>
            <a:r>
              <a:rPr lang="ko-KR" altLang="en-US" dirty="0"/>
              <a:t>값을 확인하여 검정 결과를 도출</a:t>
            </a:r>
            <a:endParaRPr lang="en-US" altLang="ko-KR" dirty="0"/>
          </a:p>
          <a:p>
            <a:pPr lvl="1">
              <a:tabLst>
                <a:tab pos="1257300" algn="l"/>
              </a:tabLst>
            </a:pPr>
            <a:endParaRPr lang="en-US" altLang="ko-KR" dirty="0"/>
          </a:p>
          <a:p>
            <a:pPr lvl="1">
              <a:tabLst>
                <a:tab pos="1257300" algn="l"/>
              </a:tabLst>
            </a:pPr>
            <a:r>
              <a:rPr lang="ko-KR" altLang="en-US" dirty="0"/>
              <a:t>엑셀 파일 </a:t>
            </a:r>
            <a:r>
              <a:rPr lang="en-US" altLang="ko-KR" dirty="0"/>
              <a:t>Sample1 </a:t>
            </a:r>
            <a:r>
              <a:rPr lang="ko-KR" altLang="en-US" dirty="0"/>
              <a:t>데이터 세트의 지역</a:t>
            </a:r>
            <a:r>
              <a:rPr lang="en-US" altLang="ko-KR" dirty="0"/>
              <a:t>(AREA)</a:t>
            </a:r>
            <a:r>
              <a:rPr lang="ko-KR" altLang="en-US" dirty="0"/>
              <a:t>별로 </a:t>
            </a:r>
            <a:r>
              <a:rPr lang="en-US" altLang="ko-KR" dirty="0"/>
              <a:t>20</a:t>
            </a:r>
            <a:r>
              <a:rPr lang="ko-KR" altLang="en-US" dirty="0"/>
              <a:t>년 카드 이용건수</a:t>
            </a:r>
            <a:r>
              <a:rPr lang="en-US" altLang="ko-KR" dirty="0"/>
              <a:t>(Y20_CNT) </a:t>
            </a:r>
            <a:r>
              <a:rPr lang="ko-KR" altLang="en-US" dirty="0"/>
              <a:t>평균을 비교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391876"/>
              </p:ext>
            </p:extLst>
          </p:nvPr>
        </p:nvGraphicFramePr>
        <p:xfrm>
          <a:off x="1271710" y="2787433"/>
          <a:ext cx="5217013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2170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anova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lm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 ~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테이블명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7C6192-042B-4C20-B809-2BCC9F80B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537825"/>
              </p:ext>
            </p:extLst>
          </p:nvPr>
        </p:nvGraphicFramePr>
        <p:xfrm>
          <a:off x="1271710" y="3595588"/>
          <a:ext cx="5217013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701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엑셀 파일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readxl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exdata1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read_excel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("C:/Rstudy/Sample1.xlsx")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exdata1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8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en-US" altLang="ko-KR" dirty="0"/>
              <a:t>[</a:t>
            </a:r>
            <a:r>
              <a:rPr lang="ko-KR" altLang="en-US" dirty="0"/>
              <a:t>좀 더 알아보기</a:t>
            </a:r>
            <a:r>
              <a:rPr lang="en-US" altLang="ko-KR" dirty="0"/>
              <a:t>] </a:t>
            </a:r>
            <a:r>
              <a:rPr lang="ko-KR" altLang="en-US" dirty="0"/>
              <a:t>세 개 이상의 집단 간 평균 차이 검정하기</a:t>
            </a:r>
            <a:r>
              <a:rPr lang="en-US" altLang="ko-KR" dirty="0"/>
              <a:t>: </a:t>
            </a:r>
            <a:r>
              <a:rPr lang="ko-KR" altLang="en-US" dirty="0"/>
              <a:t>분산분석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세 집단 간 평균 분포를 확인하기 위해 지역에 따른</a:t>
            </a:r>
            <a:r>
              <a:rPr lang="en-US" altLang="ko-KR" dirty="0"/>
              <a:t>Y 20_CNT</a:t>
            </a:r>
            <a:r>
              <a:rPr lang="ko-KR" altLang="en-US" dirty="0"/>
              <a:t>를 상자 그림으로 구현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781207"/>
              </p:ext>
            </p:extLst>
          </p:nvPr>
        </p:nvGraphicFramePr>
        <p:xfrm>
          <a:off x="1558924" y="1637499"/>
          <a:ext cx="568593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8593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경기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서울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제주 지역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Y20_CNT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를 상자 그림으로 그리기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boxplot(formula = Y20_CNT ~ AREA, data = exdata1)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9C869AA-E229-4A7C-B37F-652449B5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46" y="2345873"/>
            <a:ext cx="3781154" cy="353552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55C301-FCF4-4E10-B59E-37228D0ECA66}"/>
              </a:ext>
            </a:extLst>
          </p:cNvPr>
          <p:cNvSpPr/>
          <p:nvPr/>
        </p:nvSpPr>
        <p:spPr>
          <a:xfrm>
            <a:off x="1764322" y="2370262"/>
            <a:ext cx="398585" cy="34949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243BF-95A7-447B-A574-8EC2E6582ADC}"/>
              </a:ext>
            </a:extLst>
          </p:cNvPr>
          <p:cNvSpPr txBox="1"/>
          <p:nvPr/>
        </p:nvSpPr>
        <p:spPr>
          <a:xfrm>
            <a:off x="2539554" y="5907125"/>
            <a:ext cx="6107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세 집단의 평균 분포가 다름을 시각적으로 확인</a:t>
            </a:r>
          </a:p>
        </p:txBody>
      </p:sp>
    </p:spTree>
    <p:extLst>
      <p:ext uri="{BB962C8B-B14F-4D97-AF65-F5344CB8AC3E}">
        <p14:creationId xmlns:p14="http://schemas.microsoft.com/office/powerpoint/2010/main" val="1984283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en-US" altLang="ko-KR" dirty="0"/>
              <a:t>[</a:t>
            </a:r>
            <a:r>
              <a:rPr lang="ko-KR" altLang="en-US" dirty="0"/>
              <a:t>좀 더 알아보기</a:t>
            </a:r>
            <a:r>
              <a:rPr lang="en-US" altLang="ko-KR" dirty="0"/>
              <a:t>] </a:t>
            </a:r>
            <a:r>
              <a:rPr lang="ko-KR" altLang="en-US" dirty="0"/>
              <a:t>세 개 이상의 집단 간 평균 차이 검정하기</a:t>
            </a:r>
            <a:r>
              <a:rPr lang="en-US" altLang="ko-KR" dirty="0"/>
              <a:t>: </a:t>
            </a:r>
            <a:r>
              <a:rPr lang="ko-KR" altLang="en-US" dirty="0"/>
              <a:t>분산분석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지역 간 평균 차이를 </a:t>
            </a:r>
            <a:r>
              <a:rPr lang="en-US" altLang="ko-KR" dirty="0" err="1"/>
              <a:t>anova</a:t>
            </a:r>
            <a:r>
              <a:rPr lang="en-US" altLang="ko-KR" dirty="0"/>
              <a:t>(</a:t>
            </a:r>
            <a:r>
              <a:rPr lang="en-US" altLang="ko-KR" dirty="0" err="1"/>
              <a:t>lm</a:t>
            </a:r>
            <a:r>
              <a:rPr lang="en-US" altLang="ko-KR" dirty="0"/>
              <a:t>( )) </a:t>
            </a:r>
            <a:r>
              <a:rPr lang="ko-KR" altLang="en-US" dirty="0"/>
              <a:t>함수로 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96078"/>
              </p:ext>
            </p:extLst>
          </p:nvPr>
        </p:nvGraphicFramePr>
        <p:xfrm>
          <a:off x="1558924" y="1637499"/>
          <a:ext cx="45370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0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분산분석으로 세 집단 간 평균 차이 검정하기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(1)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anova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(Y20_CNT ~ AREA, data = exdata1))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5255C301-FCF4-4E10-B59E-37228D0ECA66}"/>
              </a:ext>
            </a:extLst>
          </p:cNvPr>
          <p:cNvSpPr/>
          <p:nvPr/>
        </p:nvSpPr>
        <p:spPr>
          <a:xfrm>
            <a:off x="1830954" y="2478016"/>
            <a:ext cx="386862" cy="246184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53D52-7A0E-42A3-B1F4-8C0844CB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924" y="2406490"/>
            <a:ext cx="4412730" cy="19760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158C90-44A2-4BD8-8CD6-4FED22D1E94B}"/>
              </a:ext>
            </a:extLst>
          </p:cNvPr>
          <p:cNvSpPr txBox="1"/>
          <p:nvPr/>
        </p:nvSpPr>
        <p:spPr>
          <a:xfrm>
            <a:off x="1981108" y="4633392"/>
            <a:ext cx="87346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p-value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보다 큰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0.5844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로 나타나므로 세 집단 간 차이가 ‘통계적으로 유의하다’고 해석할 수 없음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귀무 가설을 기각할 수 없으므로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세 지역 간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서울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경기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제주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) 20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년 카드 이용건수  평균의 차이가 없다고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154519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서울시 지역별 미세먼지 농도 차이 비교하기 </a:t>
            </a:r>
            <a:r>
              <a:rPr lang="en-US" altLang="ko-KR" sz="2400" dirty="0"/>
              <a:t>(16)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en-US" altLang="ko-KR" dirty="0"/>
              <a:t>[</a:t>
            </a:r>
            <a:r>
              <a:rPr lang="ko-KR" altLang="en-US" dirty="0"/>
              <a:t>좀 더 알아보기</a:t>
            </a:r>
            <a:r>
              <a:rPr lang="en-US" altLang="ko-KR" dirty="0"/>
              <a:t>] </a:t>
            </a:r>
            <a:r>
              <a:rPr lang="ko-KR" altLang="en-US" dirty="0"/>
              <a:t>세 개 이상의 집단 간 평균 차이 검정하기</a:t>
            </a:r>
            <a:r>
              <a:rPr lang="en-US" altLang="ko-KR" dirty="0"/>
              <a:t>: </a:t>
            </a:r>
            <a:r>
              <a:rPr lang="ko-KR" altLang="en-US" dirty="0"/>
              <a:t>분산분석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ko-KR" altLang="en-US" dirty="0"/>
              <a:t>일원분산분석</a:t>
            </a:r>
            <a:r>
              <a:rPr lang="en-US" altLang="ko-KR" dirty="0"/>
              <a:t>: </a:t>
            </a:r>
            <a:r>
              <a:rPr lang="en-US" altLang="ko-KR" dirty="0" err="1"/>
              <a:t>oneway.test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독립 변수가 </a:t>
            </a:r>
            <a:r>
              <a:rPr lang="en-US" altLang="ko-KR" dirty="0"/>
              <a:t>1</a:t>
            </a:r>
            <a:r>
              <a:rPr lang="ko-KR" altLang="en-US" dirty="0"/>
              <a:t>개일 때 세 개 이상의 집단 간 평균 차이가 있는지 검정하는 것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 err="1"/>
              <a:t>oneway.test</a:t>
            </a:r>
            <a:r>
              <a:rPr lang="en-US" altLang="ko-KR" dirty="0"/>
              <a:t>( ) </a:t>
            </a:r>
            <a:r>
              <a:rPr lang="ko-KR" altLang="en-US" dirty="0"/>
              <a:t>함수로 세 집단의 평균 차이를 검정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비교 집단이 등분산임을 가정하고 </a:t>
            </a:r>
            <a:r>
              <a:rPr lang="en-US" altLang="ko-KR" dirty="0" err="1"/>
              <a:t>var.equal</a:t>
            </a:r>
            <a:r>
              <a:rPr lang="en-US" altLang="ko-KR" dirty="0"/>
              <a:t> = T </a:t>
            </a:r>
            <a:r>
              <a:rPr lang="ko-KR" altLang="en-US" dirty="0"/>
              <a:t>옵션을 지정하여 분산 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EE0F8F-EA5A-4DF3-B8DF-B0453E5FA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74070"/>
              </p:ext>
            </p:extLst>
          </p:nvPr>
        </p:nvGraphicFramePr>
        <p:xfrm>
          <a:off x="1763712" y="1921882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oneway.test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테이블명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 ~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1, </a:t>
                      </a:r>
                      <a:r>
                        <a:rPr lang="en-US" altLang="ko-KR" sz="14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var.equal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D88923-203F-4AC3-9FD6-ACBA417BA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26205"/>
              </p:ext>
            </p:extLst>
          </p:nvPr>
        </p:nvGraphicFramePr>
        <p:xfrm>
          <a:off x="1828554" y="2980641"/>
          <a:ext cx="5580431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043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분산분석으로 세 집단 간 평균 차이 검정하기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(2)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oneway.test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 = exdata1, Y20_CNT ~ AREA,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var.equal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C9DBFBEC-4BCE-4232-AAA6-9239A702D0AE}"/>
              </a:ext>
            </a:extLst>
          </p:cNvPr>
          <p:cNvSpPr/>
          <p:nvPr/>
        </p:nvSpPr>
        <p:spPr>
          <a:xfrm>
            <a:off x="1981108" y="3775732"/>
            <a:ext cx="304800" cy="19929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5E4730-D188-4DB7-BBF2-A480E44B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815" y="3715724"/>
            <a:ext cx="5360010" cy="1258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7B805F-9D32-4251-B1EE-04A05AB23AE5}"/>
              </a:ext>
            </a:extLst>
          </p:cNvPr>
          <p:cNvSpPr txBox="1"/>
          <p:nvPr/>
        </p:nvSpPr>
        <p:spPr>
          <a:xfrm>
            <a:off x="2479338" y="5106666"/>
            <a:ext cx="76552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p-value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값이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0.05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보다 큰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0.5844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로 나타나므로 지역 간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서울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경기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제주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) 20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년 카드 이용건수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평균의 차이가 없다고 할 수 있음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F58741-45CB-419E-9D43-B04745287351}"/>
              </a:ext>
            </a:extLst>
          </p:cNvPr>
          <p:cNvSpPr txBox="1"/>
          <p:nvPr/>
        </p:nvSpPr>
        <p:spPr>
          <a:xfrm>
            <a:off x="2344475" y="5854875"/>
            <a:ext cx="6389218" cy="34051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이원분산분석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twoway</a:t>
            </a:r>
            <a:r>
              <a:rPr lang="en-US" altLang="ko-KR" sz="1400" dirty="0"/>
              <a:t> </a:t>
            </a:r>
            <a:r>
              <a:rPr lang="en-US" altLang="ko-KR" sz="1400" dirty="0" err="1"/>
              <a:t>anova</a:t>
            </a:r>
            <a:r>
              <a:rPr lang="en-US" altLang="ko-KR" sz="1400" dirty="0"/>
              <a:t>):</a:t>
            </a:r>
            <a:r>
              <a:rPr lang="ko-KR" altLang="en-US" sz="1400" dirty="0"/>
              <a:t> 독립변수가 </a:t>
            </a:r>
            <a:r>
              <a:rPr lang="en-US" altLang="ko-KR" sz="1400" dirty="0"/>
              <a:t>2</a:t>
            </a:r>
            <a:r>
              <a:rPr lang="ko-KR" altLang="en-US" sz="1400" dirty="0"/>
              <a:t>개인 경우에 사용하는 분석 기법</a:t>
            </a:r>
          </a:p>
        </p:txBody>
      </p:sp>
    </p:spTree>
    <p:extLst>
      <p:ext uri="{BB962C8B-B14F-4D97-AF65-F5344CB8AC3E}">
        <p14:creationId xmlns:p14="http://schemas.microsoft.com/office/powerpoint/2010/main" val="2924707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rgbClr val="000000"/>
                </a:solidFill>
                <a:latin typeface="YoonV YoonMyungjo100Std_OTF"/>
              </a:rPr>
              <a:t>분석 단계로 정리하는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주제 선정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서울시 중구와 성북구 지역의 미세먼지 농도 평균 차이가 있을까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?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수집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서울특별시 대기환경정보 사이트에서 데이터를 다운로드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1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차 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엑셀로 불필요한 행과 열을 제거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2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차 데이터 가공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필요한 데이터만 추출하고 결측치가 없는지 확인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두 지역의 데이터 분포를 기술통계량과 상자 그림으로 살펴보고 이 통계량을 통해 추론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그리고 귀무 가설과 대립 가설을 세워 가설을 검정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분석 기법은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f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검정과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t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검정을 사용하여 두 지역의 미세먼지 농도 평균 차이를 비교하여 가설이 통계적으로 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유의미한 지 확인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결론 도출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검정 결과가 통계적으로 유의하지 않으므로 서울시 중구와 성북구 지역의 미세먼지 농도 평균 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차이가 없음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134121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57671"/>
              </p:ext>
            </p:extLst>
          </p:nvPr>
        </p:nvGraphicFramePr>
        <p:xfrm>
          <a:off x="1524000" y="1336383"/>
          <a:ext cx="97663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4404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7651896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is.na()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결측치를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describe()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psych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 데이터 프레임이나 행렬의 기술통계량을 산출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boxplot()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상자 그림을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var.test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두 집단 간 분산에 차이가 있는지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f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검정을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t.test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두 집단 간 평균에 차이가 있는지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t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검정을 수행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179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anova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lm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세 개 이상의 집단 간 평균에 차이가 있는지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654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oneway.test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세 개 이상의 집단 간 평균에 차이가 있는지 분산분석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5016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8675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다음 빈칸을 채워 </a:t>
            </a:r>
            <a:r>
              <a:rPr lang="en-US" altLang="ko-KR" sz="1600" dirty="0" err="1"/>
              <a:t>dustdata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데이터의 날짜</a:t>
            </a:r>
            <a:r>
              <a:rPr lang="en-US" altLang="ko-KR" sz="1600" dirty="0"/>
              <a:t>, </a:t>
            </a:r>
            <a:r>
              <a:rPr lang="ko-KR" altLang="en-US" sz="1600" dirty="0"/>
              <a:t>마포구</a:t>
            </a:r>
            <a:r>
              <a:rPr lang="en-US" altLang="ko-KR" sz="1600" dirty="0"/>
              <a:t>, </a:t>
            </a:r>
            <a:r>
              <a:rPr lang="ko-KR" altLang="en-US" sz="1600" dirty="0"/>
              <a:t>송파구를 추출하는 코드를 완성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앞에서 추출한 데이터를 바탕으로 마포구와 송파구의 미세먼지 농도 차이를 비교할 수 </a:t>
            </a:r>
            <a:br>
              <a:rPr lang="en-US" altLang="ko-KR" sz="1600" dirty="0"/>
            </a:br>
            <a:r>
              <a:rPr lang="ko-KR" altLang="en-US" sz="1600" dirty="0"/>
              <a:t>있도록 코드를 작성하여 실행 결과처럼 출력</a:t>
            </a:r>
            <a:endParaRPr lang="en-US" altLang="ko-KR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81F3623-F4E8-41AA-8ED8-22EE18195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05130"/>
              </p:ext>
            </p:extLst>
          </p:nvPr>
        </p:nvGraphicFramePr>
        <p:xfrm>
          <a:off x="1558925" y="1926200"/>
          <a:ext cx="5439752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975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dustData_Test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dustData_Test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07CB4C4-CDBA-41AE-9BA7-11406EF3E126}"/>
              </a:ext>
            </a:extLst>
          </p:cNvPr>
          <p:cNvSpPr/>
          <p:nvPr/>
        </p:nvSpPr>
        <p:spPr>
          <a:xfrm>
            <a:off x="3036956" y="2005280"/>
            <a:ext cx="381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CF2271-E313-4BF3-BEEE-9177E9E0A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578934"/>
              </p:ext>
            </p:extLst>
          </p:nvPr>
        </p:nvGraphicFramePr>
        <p:xfrm>
          <a:off x="1558924" y="3236078"/>
          <a:ext cx="669412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12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dustData_Test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마포구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dustData_Test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송파구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96DF2B28-0884-405C-822E-499F8B503BFD}"/>
              </a:ext>
            </a:extLst>
          </p:cNvPr>
          <p:cNvSpPr/>
          <p:nvPr/>
        </p:nvSpPr>
        <p:spPr>
          <a:xfrm>
            <a:off x="1641910" y="3296679"/>
            <a:ext cx="129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50F92-C0C2-4B90-B7DF-525717B29728}"/>
              </a:ext>
            </a:extLst>
          </p:cNvPr>
          <p:cNvSpPr/>
          <p:nvPr/>
        </p:nvSpPr>
        <p:spPr>
          <a:xfrm>
            <a:off x="6706279" y="3308966"/>
            <a:ext cx="129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65FB1-8640-4AE6-B55A-0DE1183B7F5F}"/>
              </a:ext>
            </a:extLst>
          </p:cNvPr>
          <p:cNvSpPr/>
          <p:nvPr/>
        </p:nvSpPr>
        <p:spPr>
          <a:xfrm>
            <a:off x="3100492" y="3511838"/>
            <a:ext cx="3672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A73ACA-670F-4A88-B593-3AB71CFD4DC0}"/>
              </a:ext>
            </a:extLst>
          </p:cNvPr>
          <p:cNvSpPr/>
          <p:nvPr/>
        </p:nvSpPr>
        <p:spPr>
          <a:xfrm>
            <a:off x="3100492" y="3730392"/>
            <a:ext cx="1296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791D-2B09-4C43-BCA0-08E0C613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045" y="3149173"/>
            <a:ext cx="3302610" cy="34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8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가공</a:t>
            </a:r>
            <a:r>
              <a:rPr lang="en-US" altLang="ko-KR" dirty="0"/>
              <a:t>: </a:t>
            </a:r>
            <a:r>
              <a:rPr lang="ko-KR" altLang="en-US" dirty="0"/>
              <a:t>엑셀로 전처리하기</a:t>
            </a:r>
            <a:endParaRPr lang="en-US" altLang="ko-KR" dirty="0"/>
          </a:p>
          <a:p>
            <a:pPr lvl="1"/>
            <a:r>
              <a:rPr lang="ko-KR" altLang="en-US" dirty="0"/>
              <a:t>모든 데이터 처리를 </a:t>
            </a:r>
            <a:r>
              <a:rPr lang="en-US" altLang="ko-KR" dirty="0"/>
              <a:t>R</a:t>
            </a:r>
            <a:r>
              <a:rPr lang="ko-KR" altLang="en-US" dirty="0"/>
              <a:t>로도 할 수 있지만</a:t>
            </a:r>
            <a:r>
              <a:rPr lang="en-US" altLang="ko-KR" dirty="0"/>
              <a:t>, </a:t>
            </a:r>
            <a:r>
              <a:rPr lang="ko-KR" altLang="en-US" dirty="0"/>
              <a:t>간단한 전처리는 엑셀을 이용하는 것이 효율적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01 </a:t>
            </a:r>
            <a:r>
              <a:rPr lang="ko-KR" altLang="en-US" dirty="0"/>
              <a:t>전국 휴양림 표준 데이터 파일을 열어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데이터 항목은 휴앙림명</a:t>
            </a:r>
            <a:r>
              <a:rPr lang="en-US" altLang="ko-KR" dirty="0"/>
              <a:t>, </a:t>
            </a:r>
            <a:r>
              <a:rPr lang="ko-KR" altLang="en-US" dirty="0"/>
              <a:t>시도명</a:t>
            </a:r>
            <a:r>
              <a:rPr lang="en-US" altLang="ko-KR" dirty="0"/>
              <a:t>, </a:t>
            </a:r>
            <a:r>
              <a:rPr lang="ko-KR" altLang="en-US" dirty="0"/>
              <a:t>휴양림구분</a:t>
            </a:r>
            <a:r>
              <a:rPr lang="en-US" altLang="ko-KR" dirty="0"/>
              <a:t>, </a:t>
            </a:r>
            <a:r>
              <a:rPr lang="ko-KR" altLang="en-US" dirty="0"/>
              <a:t>휴양림면적</a:t>
            </a:r>
            <a:r>
              <a:rPr lang="en-US" altLang="ko-KR" dirty="0"/>
              <a:t>, </a:t>
            </a:r>
            <a:r>
              <a:rPr lang="ko-KR" altLang="en-US" dirty="0"/>
              <a:t>수용인원수</a:t>
            </a:r>
            <a:r>
              <a:rPr lang="en-US" altLang="ko-KR" dirty="0"/>
              <a:t>, </a:t>
            </a:r>
            <a:r>
              <a:rPr lang="ko-KR" altLang="en-US" dirty="0"/>
              <a:t>입장료</a:t>
            </a:r>
            <a:r>
              <a:rPr lang="en-US" altLang="ko-KR" dirty="0"/>
              <a:t>, </a:t>
            </a:r>
            <a:r>
              <a:rPr lang="ko-KR" altLang="en-US" dirty="0"/>
              <a:t>주요시설명 외 </a:t>
            </a:r>
            <a:r>
              <a:rPr lang="en-US" altLang="ko-KR" dirty="0"/>
              <a:t>9</a:t>
            </a:r>
            <a:r>
              <a:rPr lang="ko-KR" altLang="en-US" dirty="0"/>
              <a:t>개 항목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02 </a:t>
            </a:r>
            <a:r>
              <a:rPr lang="ko-KR" altLang="en-US" dirty="0"/>
              <a:t>먼저 비어 있는 </a:t>
            </a:r>
            <a:r>
              <a:rPr lang="en-US" altLang="ko-KR" dirty="0"/>
              <a:t>1</a:t>
            </a:r>
            <a:r>
              <a:rPr lang="ko-KR" altLang="en-US" dirty="0"/>
              <a:t>행 전체를 제거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행 번호 </a:t>
            </a:r>
            <a:r>
              <a:rPr lang="en-US" altLang="ko-KR" dirty="0"/>
              <a:t>1</a:t>
            </a:r>
            <a:r>
              <a:rPr lang="ko-KR" altLang="en-US" dirty="0"/>
              <a:t>을 클릭하여 </a:t>
            </a:r>
            <a:r>
              <a:rPr lang="en-US" altLang="ko-KR" dirty="0"/>
              <a:t>1</a:t>
            </a:r>
            <a:r>
              <a:rPr lang="ko-KR" altLang="en-US" dirty="0"/>
              <a:t>행 전체를 선택한 후 마우스 오른쪽 버튼을 클릭하여 </a:t>
            </a: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03 </a:t>
            </a:r>
            <a:r>
              <a:rPr lang="ko-KR" altLang="en-US" dirty="0"/>
              <a:t>분석에 필요한 항목만 남기고 사용하지 않는 데이터는 삭제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04 G</a:t>
            </a:r>
            <a:r>
              <a:rPr lang="ko-KR" altLang="en-US" dirty="0"/>
              <a:t>열의 소재지도로명주소에서 ‘시’와 ‘도’를 분리한 새로운 컬럼명을 생성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먼저 </a:t>
            </a:r>
            <a:r>
              <a:rPr lang="en-US" altLang="ko-KR" dirty="0"/>
              <a:t>H</a:t>
            </a:r>
            <a:r>
              <a:rPr lang="ko-KR" altLang="en-US" dirty="0"/>
              <a:t>열부터 </a:t>
            </a:r>
            <a:r>
              <a:rPr lang="en-US" altLang="ko-KR" dirty="0"/>
              <a:t>M</a:t>
            </a:r>
            <a:r>
              <a:rPr lang="ko-KR" altLang="en-US" dirty="0"/>
              <a:t>열까지 블록 설정한 후 마우스 오른쪽 버튼을 클릭하여 </a:t>
            </a:r>
            <a:r>
              <a:rPr lang="en-US" altLang="ko-KR" dirty="0"/>
              <a:t>[</a:t>
            </a:r>
            <a:r>
              <a:rPr lang="ko-KR" altLang="en-US" dirty="0"/>
              <a:t>삽입</a:t>
            </a:r>
            <a:r>
              <a:rPr lang="en-US" altLang="ko-KR" dirty="0"/>
              <a:t>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05 G</a:t>
            </a:r>
            <a:r>
              <a:rPr lang="ko-KR" altLang="en-US" dirty="0"/>
              <a:t>열 전체를 선택하고 엑셀 메뉴에서 </a:t>
            </a:r>
            <a:r>
              <a:rPr lang="en-US" altLang="ko-KR" dirty="0"/>
              <a:t>[</a:t>
            </a:r>
            <a:r>
              <a:rPr lang="ko-KR" altLang="en-US" dirty="0"/>
              <a:t>데이터</a:t>
            </a:r>
            <a:r>
              <a:rPr lang="en-US" altLang="ko-KR" dirty="0"/>
              <a:t>] </a:t>
            </a:r>
            <a:r>
              <a:rPr lang="ko-KR" altLang="en-US" dirty="0"/>
              <a:t>탭으로 이동하여 </a:t>
            </a:r>
            <a:r>
              <a:rPr lang="en-US" altLang="ko-KR" dirty="0"/>
              <a:t>[</a:t>
            </a:r>
            <a:r>
              <a:rPr lang="ko-KR" altLang="en-US" dirty="0"/>
              <a:t>텍스트 나누기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06 (1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r>
              <a:rPr lang="ko-KR" altLang="en-US" dirty="0"/>
              <a:t> 원본 데이터 형식 항목을 </a:t>
            </a:r>
            <a:r>
              <a:rPr lang="en-US" altLang="ko-KR" dirty="0"/>
              <a:t>[</a:t>
            </a:r>
            <a:r>
              <a:rPr lang="ko-KR" altLang="en-US" dirty="0"/>
              <a:t>구분 기호로 분리됨</a:t>
            </a:r>
            <a:r>
              <a:rPr lang="en-US" altLang="ko-KR" dirty="0"/>
              <a:t>]</a:t>
            </a:r>
            <a:r>
              <a:rPr lang="ko-KR" altLang="en-US" dirty="0"/>
              <a:t>을 선택</a:t>
            </a:r>
            <a:br>
              <a:rPr lang="en-US" altLang="ko-KR" dirty="0"/>
            </a:br>
            <a:r>
              <a:rPr lang="en-US" altLang="ko-KR" dirty="0"/>
              <a:t>(2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r>
              <a:rPr lang="ko-KR" altLang="en-US" dirty="0"/>
              <a:t> 구분 기호 항목은 </a:t>
            </a:r>
            <a:r>
              <a:rPr lang="en-US" altLang="ko-KR" dirty="0"/>
              <a:t>[</a:t>
            </a:r>
            <a:r>
              <a:rPr lang="ko-KR" altLang="en-US" dirty="0"/>
              <a:t>탭</a:t>
            </a:r>
            <a:r>
              <a:rPr lang="en-US" altLang="ko-KR" dirty="0"/>
              <a:t>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공백</a:t>
            </a:r>
            <a:r>
              <a:rPr lang="en-US" altLang="ko-KR" dirty="0"/>
              <a:t>]</a:t>
            </a:r>
            <a:r>
              <a:rPr lang="ko-KR" altLang="en-US" dirty="0"/>
              <a:t>을 선택</a:t>
            </a:r>
            <a:br>
              <a:rPr lang="en-US" altLang="ko-KR" dirty="0"/>
            </a:br>
            <a:r>
              <a:rPr lang="en-US" altLang="ko-KR" dirty="0"/>
              <a:t>’</a:t>
            </a:r>
            <a:r>
              <a:rPr lang="ko-KR" altLang="en-US" dirty="0"/>
              <a:t>해당 영역에 이미 데이터가 있습니다</a:t>
            </a:r>
            <a:r>
              <a:rPr lang="en-US" altLang="ko-KR" dirty="0"/>
              <a:t>. </a:t>
            </a:r>
            <a:r>
              <a:rPr lang="ko-KR" altLang="en-US" dirty="0"/>
              <a:t>기존 데이터를 바꾸시겠습니까</a:t>
            </a:r>
            <a:r>
              <a:rPr lang="en-US" altLang="ko-KR" dirty="0"/>
              <a:t>?’</a:t>
            </a:r>
            <a:r>
              <a:rPr lang="ko-KR" altLang="en-US" dirty="0"/>
              <a:t>라는 대화상자가 나타나면 </a:t>
            </a: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</a:t>
            </a:r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07 G</a:t>
            </a:r>
            <a:r>
              <a:rPr lang="ko-KR" altLang="en-US" dirty="0"/>
              <a:t>열의 소재지도로명주소 항목의 주소 텍스트가 분리되어 새로운 열에 삽입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필요한 열은 </a:t>
            </a:r>
            <a:r>
              <a:rPr lang="en-US" altLang="ko-KR" dirty="0"/>
              <a:t>G</a:t>
            </a:r>
            <a:r>
              <a:rPr lang="ko-KR" altLang="en-US" dirty="0"/>
              <a:t>열뿐이므로 </a:t>
            </a:r>
            <a:r>
              <a:rPr lang="en-US" altLang="ko-KR" dirty="0"/>
              <a:t>H</a:t>
            </a:r>
            <a:r>
              <a:rPr lang="ko-KR" altLang="en-US" dirty="0"/>
              <a:t>열부터 </a:t>
            </a:r>
            <a:r>
              <a:rPr lang="en-US" altLang="ko-KR" dirty="0"/>
              <a:t>M</a:t>
            </a:r>
            <a:r>
              <a:rPr lang="ko-KR" altLang="en-US" dirty="0"/>
              <a:t>열은 다시 삭제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84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08 </a:t>
            </a:r>
            <a:r>
              <a:rPr lang="ko-KR" altLang="en-US" dirty="0"/>
              <a:t>‘도’ 주소만 남은 </a:t>
            </a:r>
            <a:r>
              <a:rPr lang="en-US" altLang="ko-KR" dirty="0"/>
              <a:t>G</a:t>
            </a:r>
            <a:r>
              <a:rPr lang="ko-KR" altLang="en-US" dirty="0"/>
              <a:t>열 명칭을 </a:t>
            </a:r>
            <a:r>
              <a:rPr lang="en-US" altLang="ko-KR" dirty="0"/>
              <a:t>[</a:t>
            </a:r>
            <a:r>
              <a:rPr lang="ko-KR" altLang="en-US" dirty="0"/>
              <a:t>소재지</a:t>
            </a:r>
            <a:r>
              <a:rPr lang="en-US" altLang="ko-KR" dirty="0"/>
              <a:t>_</a:t>
            </a:r>
            <a:r>
              <a:rPr lang="ko-KR" altLang="en-US" dirty="0"/>
              <a:t>시도명</a:t>
            </a:r>
            <a:r>
              <a:rPr lang="en-US" altLang="ko-KR" dirty="0"/>
              <a:t>]</a:t>
            </a:r>
            <a:r>
              <a:rPr lang="ko-KR" altLang="en-US" dirty="0"/>
              <a:t>으로 변경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09 </a:t>
            </a:r>
            <a:r>
              <a:rPr lang="ko-KR" altLang="en-US" dirty="0"/>
              <a:t>데이터 유형을 정리</a:t>
            </a:r>
            <a:br>
              <a:rPr lang="en-US" altLang="ko-KR" dirty="0"/>
            </a:br>
            <a:r>
              <a:rPr lang="en-US" altLang="ko-KR" dirty="0"/>
              <a:t>- D</a:t>
            </a:r>
            <a:r>
              <a:rPr lang="ko-KR" altLang="en-US" dirty="0"/>
              <a:t>열의 휴양림면적 값인 </a:t>
            </a:r>
            <a:r>
              <a:rPr lang="en-US" altLang="ko-KR" dirty="0"/>
              <a:t>D2 </a:t>
            </a:r>
            <a:r>
              <a:rPr lang="ko-KR" altLang="en-US" dirty="0"/>
              <a:t>셀이나 </a:t>
            </a:r>
            <a:r>
              <a:rPr lang="en-US" altLang="ko-KR" dirty="0"/>
              <a:t>E</a:t>
            </a:r>
            <a:r>
              <a:rPr lang="ko-KR" altLang="en-US" dirty="0"/>
              <a:t>열의 수용인원수 값인 </a:t>
            </a:r>
            <a:r>
              <a:rPr lang="en-US" altLang="ko-KR" dirty="0"/>
              <a:t>E2 </a:t>
            </a:r>
            <a:r>
              <a:rPr lang="ko-KR" altLang="en-US" dirty="0"/>
              <a:t>셀을 선택하면 셀 옆에 작은 느낌표 상자가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나타남 </a:t>
            </a:r>
            <a:r>
              <a:rPr lang="en-US" altLang="ko-KR" dirty="0"/>
              <a:t>- </a:t>
            </a:r>
            <a:r>
              <a:rPr lang="ko-KR" altLang="en-US" dirty="0"/>
              <a:t>현재 숫자가 있는 셀의 서식이 문자형으로 되어 있어서 나타나는 오류 메시지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셀 서식을 숫자형으로 변환하여 해결</a:t>
            </a:r>
            <a:br>
              <a:rPr lang="en-US" altLang="ko-KR" dirty="0"/>
            </a:br>
            <a:r>
              <a:rPr lang="en-US" altLang="ko-KR" dirty="0"/>
              <a:t>- [D2] </a:t>
            </a:r>
            <a:r>
              <a:rPr lang="ko-KR" altLang="en-US" dirty="0"/>
              <a:t>셀을 클릭한 후 </a:t>
            </a:r>
            <a:r>
              <a:rPr lang="en-US" altLang="ko-KR" dirty="0"/>
              <a:t>E</a:t>
            </a:r>
            <a:r>
              <a:rPr lang="ko-KR" altLang="en-US" dirty="0"/>
              <a:t>열 가장 마지막 셀을 </a:t>
            </a:r>
            <a:r>
              <a:rPr lang="en-US" altLang="ko-KR" dirty="0"/>
              <a:t>Shift </a:t>
            </a:r>
            <a:r>
              <a:rPr lang="ko-KR" altLang="en-US" dirty="0"/>
              <a:t>키를 누른 상태로 클릭하여 범위 지정</a:t>
            </a:r>
            <a:br>
              <a:rPr lang="en-US" altLang="ko-KR" dirty="0"/>
            </a:br>
            <a:r>
              <a:rPr lang="en-US" altLang="ko-KR" dirty="0"/>
              <a:t>- D2 </a:t>
            </a:r>
            <a:r>
              <a:rPr lang="ko-KR" altLang="en-US" dirty="0"/>
              <a:t>셀로 돌아와 앞에 있는 느낌표 상자를 클릭하여 </a:t>
            </a:r>
            <a:r>
              <a:rPr lang="en-US" altLang="ko-KR" dirty="0"/>
              <a:t>[</a:t>
            </a:r>
            <a:r>
              <a:rPr lang="ko-KR" altLang="en-US" dirty="0"/>
              <a:t>숫자로 변환</a:t>
            </a:r>
            <a:r>
              <a:rPr lang="en-US" altLang="ko-KR" dirty="0"/>
              <a:t>]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marL="1257300" lvl="2" indent="-342900">
              <a:buNone/>
              <a:tabLst>
                <a:tab pos="1257300" algn="l"/>
              </a:tabLst>
            </a:pPr>
            <a:r>
              <a:rPr lang="en-US" altLang="ko-KR" dirty="0"/>
              <a:t>10 </a:t>
            </a:r>
            <a:r>
              <a:rPr lang="ko-KR" altLang="en-US" dirty="0"/>
              <a:t>데이터 전처리 과정 완료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파일은 실습 폴더</a:t>
            </a:r>
            <a:r>
              <a:rPr lang="en-US" altLang="ko-KR" dirty="0"/>
              <a:t>(C:/</a:t>
            </a:r>
            <a:r>
              <a:rPr lang="en-US" altLang="ko-KR" dirty="0" err="1"/>
              <a:t>Rstudy</a:t>
            </a:r>
            <a:r>
              <a:rPr lang="en-US" altLang="ko-KR" dirty="0"/>
              <a:t>)</a:t>
            </a:r>
            <a:r>
              <a:rPr lang="ko-KR" altLang="en-US" dirty="0"/>
              <a:t>에 파일명 </a:t>
            </a:r>
            <a:r>
              <a:rPr lang="en-US" altLang="ko-KR" dirty="0"/>
              <a:t>[forest_example_data.xls]</a:t>
            </a:r>
            <a:r>
              <a:rPr lang="ko-KR" altLang="en-US" dirty="0"/>
              <a:t>로 저장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37B3-EDA3-487B-80BB-9C2033F1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10" y="3719072"/>
            <a:ext cx="4662487" cy="23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83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지역별 국내 휴양림 분포 비교하기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>
              <a:tabLst>
                <a:tab pos="1257300" algn="l"/>
              </a:tabLst>
            </a:pPr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빈도분석하고 시각화하기</a:t>
            </a:r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forest_example_data.xls </a:t>
            </a:r>
            <a:r>
              <a:rPr lang="ko-KR" altLang="en-US" dirty="0"/>
              <a:t>파일을 </a:t>
            </a:r>
            <a:r>
              <a:rPr lang="en-US" altLang="ko-KR" dirty="0"/>
              <a:t>R</a:t>
            </a:r>
            <a:r>
              <a:rPr lang="ko-KR" altLang="en-US" dirty="0"/>
              <a:t>로 가져오기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readxl</a:t>
            </a:r>
            <a:r>
              <a:rPr lang="en-US" altLang="ko-KR" dirty="0"/>
              <a:t> </a:t>
            </a:r>
            <a:r>
              <a:rPr lang="ko-KR" altLang="en-US" dirty="0"/>
              <a:t>패키지를 로드한 후 </a:t>
            </a:r>
            <a:r>
              <a:rPr lang="en-US" altLang="ko-KR" dirty="0" err="1"/>
              <a:t>read_excel</a:t>
            </a:r>
            <a:r>
              <a:rPr lang="en-US" altLang="ko-KR" dirty="0"/>
              <a:t>( ) </a:t>
            </a:r>
            <a:r>
              <a:rPr lang="ko-KR" altLang="en-US" dirty="0"/>
              <a:t>함수를 사용하여 데이터는 </a:t>
            </a:r>
            <a:r>
              <a:rPr lang="en-US" altLang="ko-KR" dirty="0" err="1"/>
              <a:t>forest_example_data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저장하고</a:t>
            </a:r>
            <a:r>
              <a:rPr lang="en-US" altLang="ko-KR" dirty="0"/>
              <a:t>, </a:t>
            </a:r>
            <a:r>
              <a:rPr lang="ko-KR" altLang="en-US" dirty="0"/>
              <a:t>한글 오류가 발생하지 않도록 컬럼명을 영문으로 변경</a:t>
            </a:r>
            <a:endParaRPr lang="en-US" altLang="ko-KR" dirty="0"/>
          </a:p>
          <a:p>
            <a:pPr lvl="2">
              <a:tabLst>
                <a:tab pos="1257300" algn="l"/>
              </a:tabLst>
            </a:pPr>
            <a:r>
              <a:rPr lang="en-US" altLang="ko-KR" dirty="0"/>
              <a:t>str( ) </a:t>
            </a:r>
            <a:r>
              <a:rPr lang="ko-KR" altLang="en-US" dirty="0"/>
              <a:t>함수로 데이터 속성을 확인하고 </a:t>
            </a:r>
            <a:r>
              <a:rPr lang="en-US" altLang="ko-KR" dirty="0"/>
              <a:t>head( ) </a:t>
            </a:r>
            <a:r>
              <a:rPr lang="ko-KR" altLang="en-US" dirty="0"/>
              <a:t>함수로 데이터 일부분도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814EBA-2E70-4FBB-A440-ED725EC50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97121"/>
              </p:ext>
            </p:extLst>
          </p:nvPr>
        </p:nvGraphicFramePr>
        <p:xfrm>
          <a:off x="1732545" y="2671299"/>
          <a:ext cx="659544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544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엑셀 파일 가져오기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readxl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read_excel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("C:/Rstudy/forest_example_data.xls")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colnames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&lt;- c("name","city","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gubun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","area",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"number","stay","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city_new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               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code","codename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head(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forest_example_data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391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42403</TotalTime>
  <Words>6876</Words>
  <Application>Microsoft Office PowerPoint</Application>
  <PresentationFormat>와이드스크린</PresentationFormat>
  <Paragraphs>706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7" baseType="lpstr">
      <vt:lpstr>D2Coding</vt:lpstr>
      <vt:lpstr>YoonV YoonMyungjo100Std_OTF</vt:lpstr>
      <vt:lpstr>나눔고딕코딩</vt:lpstr>
      <vt:lpstr>Malgun Gothic</vt:lpstr>
      <vt:lpstr>Malgun Gothic</vt:lpstr>
      <vt:lpstr>시스템 서체</vt:lpstr>
      <vt:lpstr>Arial</vt:lpstr>
      <vt:lpstr>Calibri</vt:lpstr>
      <vt:lpstr>Wingdings</vt:lpstr>
      <vt:lpstr>Office 테마</vt:lpstr>
      <vt:lpstr>혼자 공부하는 R 데이터 분석</vt:lpstr>
      <vt:lpstr>시작하기전에</vt:lpstr>
      <vt:lpstr>이 책의 학습 목표</vt:lpstr>
      <vt:lpstr>Contents</vt:lpstr>
      <vt:lpstr>PowerPoint 프레젠테이션</vt:lpstr>
      <vt:lpstr>SECTION 7-1 지역별 국내 휴양림 분포 비교하기 (1)</vt:lpstr>
      <vt:lpstr>SECTION 7-1 지역별 국내 휴양림 분포 비교하기 (2)</vt:lpstr>
      <vt:lpstr>SECTION 7-1 지역별 국내 휴양림 분포 비교하기 (3)</vt:lpstr>
      <vt:lpstr>SECTION 7-1 지역별 국내 휴양림 분포 비교하기 (4)</vt:lpstr>
      <vt:lpstr>SECTION 7-1 지역별 국내 휴양림 분포 비교하기 (5)</vt:lpstr>
      <vt:lpstr>SECTION 7-1 지역별 국내 휴양림 분포 비교하기 (6)</vt:lpstr>
      <vt:lpstr>SECTION 7-1 지역별 국내 휴양림 분포 비교하기 (7)</vt:lpstr>
      <vt:lpstr>SECTION 7-1 지역별 국내 휴양림 분포 비교하기 (8)</vt:lpstr>
      <vt:lpstr>SECTION 7-1 지역별 국내 휴양림 분포 비교하기 (9)</vt:lpstr>
      <vt:lpstr>[마무리①]</vt:lpstr>
      <vt:lpstr>[마무리②]</vt:lpstr>
      <vt:lpstr>[마무리③]</vt:lpstr>
      <vt:lpstr>[마무리④]</vt:lpstr>
      <vt:lpstr>SECTION 7-2 해외 입국자 추이 확인하기 (1)</vt:lpstr>
      <vt:lpstr>SECTION 7-2 해외 입국자 추이 확인하기 (2)</vt:lpstr>
      <vt:lpstr>SECTION 7-2 해외 입국자 추이 확인하기 (3)</vt:lpstr>
      <vt:lpstr>SECTION 7-2 해외 입국자 추이 확인하기 (4)</vt:lpstr>
      <vt:lpstr>SECTION 7-2 해외 입국자 추이 확인하기 (5)</vt:lpstr>
      <vt:lpstr>SECTION 7-2 해외 입국자 추이 확인하기 (6)</vt:lpstr>
      <vt:lpstr>SECTION 7-2 해외 입국자 추이 확인하기 (7)</vt:lpstr>
      <vt:lpstr>SECTION 7-2 해외 입국자 추이 확인하기 (8)</vt:lpstr>
      <vt:lpstr>SECTION 7-2 해외 입국자 추이 확인하기 (9)</vt:lpstr>
      <vt:lpstr>SECTION 7-2 해외 입국자 추이 확인하기 (10)</vt:lpstr>
      <vt:lpstr>SECTION 7-2 해외 입국자 추이 확인하기 (11)</vt:lpstr>
      <vt:lpstr>[마무리①]</vt:lpstr>
      <vt:lpstr>[마무리②]</vt:lpstr>
      <vt:lpstr>[마무리③]</vt:lpstr>
      <vt:lpstr>[마무리④]</vt:lpstr>
      <vt:lpstr>[마무리⑤]</vt:lpstr>
      <vt:lpstr>SECTION 7-3 지도에서 코로나19 선별진료소 위치 확인하기 (1)</vt:lpstr>
      <vt:lpstr>SECTION 7-3 지도에서 코로나19 선별진료소 위치 확인하기 (2)</vt:lpstr>
      <vt:lpstr>SECTION 7-3 지도에서 코로나19 선별진료소 위치 확인하기 (3)</vt:lpstr>
      <vt:lpstr>SECTION 7-3 지도에서 코로나19 선별진료소 위치 확인하기 (4)</vt:lpstr>
      <vt:lpstr>SECTION 7-3 지도에서 코로나19 선별진료소 위치 확인하기 (5)</vt:lpstr>
      <vt:lpstr>SECTION 7-3 지도에서 코로나19 선별진료소 위치 확인하기 (6)</vt:lpstr>
      <vt:lpstr>SECTION 7-3 지도에서 코로나19 선별진료소 위치 확인하기 (7)</vt:lpstr>
      <vt:lpstr>SECTION 7-3 지도에서 코로나19 선별진료소 위치 확인하기 (8)</vt:lpstr>
      <vt:lpstr>SECTION 7-3 지도에서 코로나19 선별진료소 위치 확인하기 (9)</vt:lpstr>
      <vt:lpstr>[마무리①]</vt:lpstr>
      <vt:lpstr>[마무리②]</vt:lpstr>
      <vt:lpstr>[마무리③]</vt:lpstr>
      <vt:lpstr>[마무리④]</vt:lpstr>
      <vt:lpstr>[마무리⑤]</vt:lpstr>
      <vt:lpstr>SECTION 7-4 서울시 지역별 미세먼지 농도 차이 비교하기 (1)</vt:lpstr>
      <vt:lpstr>SECTION 7-4 서울시 지역별 미세먼지 농도 차이 비교하기 (2)</vt:lpstr>
      <vt:lpstr>SECTION 7-4 서울시 지역별 미세먼지 농도 차이 비교하기 (3)</vt:lpstr>
      <vt:lpstr>SECTION 7-4 서울시 지역별 미세먼지 농도 차이 비교하기 (4)</vt:lpstr>
      <vt:lpstr>SECTION 7-4 서울시 지역별 미세먼지 농도 차이 비교하기 (5)</vt:lpstr>
      <vt:lpstr>SECTION 7-4 서울시 지역별 미세먼지 농도 차이 비교하기 (6)</vt:lpstr>
      <vt:lpstr>SECTION 7-4 서울시 지역별 미세먼지 농도 차이 비교하기 (7)</vt:lpstr>
      <vt:lpstr>SECTION 7-4 서울시 지역별 미세먼지 농도 차이 비교하기 (8)</vt:lpstr>
      <vt:lpstr>SECTION 7-4 서울시 지역별 미세먼지 농도 차이 비교하기 (9)</vt:lpstr>
      <vt:lpstr>SECTION 7-4 서울시 지역별 미세먼지 농도 차이 비교하기 (10)</vt:lpstr>
      <vt:lpstr>SECTION 7-4 서울시 지역별 미세먼지 농도 차이 비교하기 (11)</vt:lpstr>
      <vt:lpstr>SECTION 7-4 서울시 지역별 미세먼지 농도 차이 비교하기 (12)</vt:lpstr>
      <vt:lpstr>SECTION 7-4 서울시 지역별 미세먼지 농도 차이 비교하기 (13)</vt:lpstr>
      <vt:lpstr>SECTION 7-4 서울시 지역별 미세먼지 농도 차이 비교하기 (14)</vt:lpstr>
      <vt:lpstr>SECTION 7-4 서울시 지역별 미세먼지 농도 차이 비교하기 (15)</vt:lpstr>
      <vt:lpstr>SECTION 7-4 서울시 지역별 미세먼지 농도 차이 비교하기 (16)</vt:lpstr>
      <vt:lpstr>[마무리①]</vt:lpstr>
      <vt:lpstr>[마무리②]</vt:lpstr>
      <vt:lpstr>[마무리③]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HanbitMedia(K)</cp:lastModifiedBy>
  <cp:revision>492</cp:revision>
  <dcterms:created xsi:type="dcterms:W3CDTF">2020-01-31T07:25:46Z</dcterms:created>
  <dcterms:modified xsi:type="dcterms:W3CDTF">2022-03-02T07:50:04Z</dcterms:modified>
</cp:coreProperties>
</file>